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diagrams/data3.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diagrams/data2.xml" ContentType="application/vnd.openxmlformats-officedocument.drawingml.diagramData+xml"/>
  <Override PartName="/ppt/diagrams/data4.xml" ContentType="application/vnd.openxmlformats-officedocument.drawingml.diagramData+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2"/>
  </p:notesMasterIdLst>
  <p:sldIdLst>
    <p:sldId id="285" r:id="rId2"/>
    <p:sldId id="286" r:id="rId3"/>
    <p:sldId id="289" r:id="rId4"/>
    <p:sldId id="256" r:id="rId5"/>
    <p:sldId id="257" r:id="rId6"/>
    <p:sldId id="283" r:id="rId7"/>
    <p:sldId id="277" r:id="rId8"/>
    <p:sldId id="284" r:id="rId9"/>
    <p:sldId id="282" r:id="rId10"/>
    <p:sldId id="272" r:id="rId11"/>
    <p:sldId id="259" r:id="rId12"/>
    <p:sldId id="260" r:id="rId13"/>
    <p:sldId id="262" r:id="rId14"/>
    <p:sldId id="290" r:id="rId15"/>
    <p:sldId id="273" r:id="rId16"/>
    <p:sldId id="288" r:id="rId17"/>
    <p:sldId id="274" r:id="rId18"/>
    <p:sldId id="275" r:id="rId19"/>
    <p:sldId id="276" r:id="rId20"/>
    <p:sldId id="263" r:id="rId21"/>
    <p:sldId id="264" r:id="rId22"/>
    <p:sldId id="261" r:id="rId23"/>
    <p:sldId id="265" r:id="rId24"/>
    <p:sldId id="267" r:id="rId25"/>
    <p:sldId id="268" r:id="rId26"/>
    <p:sldId id="269" r:id="rId27"/>
    <p:sldId id="270" r:id="rId28"/>
    <p:sldId id="271" r:id="rId29"/>
    <p:sldId id="266" r:id="rId30"/>
    <p:sldId id="287" r:id="rId3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4133" autoAdjust="0"/>
  </p:normalViewPr>
  <p:slideViewPr>
    <p:cSldViewPr snapToGrid="0">
      <p:cViewPr varScale="1">
        <p:scale>
          <a:sx n="77" d="100"/>
          <a:sy n="77" d="100"/>
        </p:scale>
        <p:origin x="648" y="5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CB1D816-21A5-46E3-9D86-620FB2843241}" type="doc">
      <dgm:prSet loTypeId="urn:microsoft.com/office/officeart/2005/8/layout/process4" loCatId="process" qsTypeId="urn:microsoft.com/office/officeart/2005/8/quickstyle/simple1" qsCatId="simple" csTypeId="urn:microsoft.com/office/officeart/2005/8/colors/accent1_2" csCatId="accent1" phldr="1"/>
      <dgm:spPr/>
      <dgm:t>
        <a:bodyPr/>
        <a:lstStyle/>
        <a:p>
          <a:endParaRPr lang="en-US"/>
        </a:p>
      </dgm:t>
    </dgm:pt>
    <dgm:pt modelId="{58DFB559-3ACE-42AA-83BB-83786FB4D71B}">
      <dgm:prSet/>
      <dgm:spPr/>
      <dgm:t>
        <a:bodyPr/>
        <a:lstStyle/>
        <a:p>
          <a:r>
            <a:rPr lang="en-US" dirty="0" err="1"/>
            <a:t>Spatialization</a:t>
          </a:r>
          <a:r>
            <a:rPr lang="en-US" dirty="0"/>
            <a:t>-Concatenation</a:t>
          </a:r>
        </a:p>
      </dgm:t>
    </dgm:pt>
    <dgm:pt modelId="{7E56FE57-B498-4778-B055-11BB5BDD5271}" type="parTrans" cxnId="{712FA652-AE73-433B-B01B-27E061684AC8}">
      <dgm:prSet/>
      <dgm:spPr/>
      <dgm:t>
        <a:bodyPr/>
        <a:lstStyle/>
        <a:p>
          <a:endParaRPr lang="en-US"/>
        </a:p>
      </dgm:t>
    </dgm:pt>
    <dgm:pt modelId="{793BEF72-DF3B-4EAD-AE33-F3284AEAD610}" type="sibTrans" cxnId="{712FA652-AE73-433B-B01B-27E061684AC8}">
      <dgm:prSet/>
      <dgm:spPr/>
      <dgm:t>
        <a:bodyPr/>
        <a:lstStyle/>
        <a:p>
          <a:endParaRPr lang="en-US"/>
        </a:p>
      </dgm:t>
    </dgm:pt>
    <dgm:pt modelId="{88E5C27A-8CA0-4FBC-AB48-456D10706830}">
      <dgm:prSet/>
      <dgm:spPr/>
      <dgm:t>
        <a:bodyPr/>
        <a:lstStyle/>
        <a:p>
          <a:r>
            <a:rPr lang="en-US" dirty="0" err="1"/>
            <a:t>Resnet</a:t>
          </a:r>
          <a:endParaRPr lang="en-US" dirty="0"/>
        </a:p>
      </dgm:t>
    </dgm:pt>
    <dgm:pt modelId="{D6EBFA90-F523-41A4-B0B9-6AB024A0892D}" type="parTrans" cxnId="{33441762-1845-40B2-B3AC-73569537A851}">
      <dgm:prSet/>
      <dgm:spPr/>
      <dgm:t>
        <a:bodyPr/>
        <a:lstStyle/>
        <a:p>
          <a:endParaRPr lang="en-US"/>
        </a:p>
      </dgm:t>
    </dgm:pt>
    <dgm:pt modelId="{94D5D670-3E96-4C68-9A72-6312BA66F657}" type="sibTrans" cxnId="{33441762-1845-40B2-B3AC-73569537A851}">
      <dgm:prSet/>
      <dgm:spPr/>
      <dgm:t>
        <a:bodyPr/>
        <a:lstStyle/>
        <a:p>
          <a:endParaRPr lang="en-US"/>
        </a:p>
      </dgm:t>
    </dgm:pt>
    <dgm:pt modelId="{477871BB-9544-4E47-A734-E61D691C1B76}">
      <dgm:prSet/>
      <dgm:spPr/>
      <dgm:t>
        <a:bodyPr/>
        <a:lstStyle/>
        <a:p>
          <a:r>
            <a:rPr lang="en-US" dirty="0"/>
            <a:t>LSTM</a:t>
          </a:r>
        </a:p>
      </dgm:t>
    </dgm:pt>
    <dgm:pt modelId="{9274A817-0511-4D33-A907-2E228DDAA511}" type="parTrans" cxnId="{EACDBEBC-062D-41F6-A34B-94172C2C25BA}">
      <dgm:prSet/>
      <dgm:spPr/>
      <dgm:t>
        <a:bodyPr/>
        <a:lstStyle/>
        <a:p>
          <a:endParaRPr lang="en-US"/>
        </a:p>
      </dgm:t>
    </dgm:pt>
    <dgm:pt modelId="{B13E171E-3A78-4E58-A86A-E0D178AE4820}" type="sibTrans" cxnId="{EACDBEBC-062D-41F6-A34B-94172C2C25BA}">
      <dgm:prSet/>
      <dgm:spPr/>
      <dgm:t>
        <a:bodyPr/>
        <a:lstStyle/>
        <a:p>
          <a:endParaRPr lang="en-US"/>
        </a:p>
      </dgm:t>
    </dgm:pt>
    <dgm:pt modelId="{D7120C47-C736-44D2-82A9-764967A798EE}">
      <dgm:prSet/>
      <dgm:spPr/>
      <dgm:t>
        <a:bodyPr/>
        <a:lstStyle/>
        <a:p>
          <a:r>
            <a:rPr lang="en-US" dirty="0"/>
            <a:t>Average Pooling</a:t>
          </a:r>
        </a:p>
      </dgm:t>
    </dgm:pt>
    <dgm:pt modelId="{43BC04AC-92E7-4A6A-8AFC-77F58D03128F}" type="sibTrans" cxnId="{91233954-B02D-4BF4-9B05-396D5FAF9F72}">
      <dgm:prSet/>
      <dgm:spPr/>
      <dgm:t>
        <a:bodyPr/>
        <a:lstStyle/>
        <a:p>
          <a:endParaRPr lang="en-US"/>
        </a:p>
      </dgm:t>
    </dgm:pt>
    <dgm:pt modelId="{D9CA1534-17F3-4460-9983-6E8939E09134}" type="parTrans" cxnId="{91233954-B02D-4BF4-9B05-396D5FAF9F72}">
      <dgm:prSet/>
      <dgm:spPr/>
      <dgm:t>
        <a:bodyPr/>
        <a:lstStyle/>
        <a:p>
          <a:endParaRPr lang="en-US"/>
        </a:p>
      </dgm:t>
    </dgm:pt>
    <dgm:pt modelId="{4470D684-370C-47D1-A161-F3E517E456BE}">
      <dgm:prSet/>
      <dgm:spPr/>
      <dgm:t>
        <a:bodyPr/>
        <a:lstStyle/>
        <a:p>
          <a:r>
            <a:rPr lang="en-US" dirty="0"/>
            <a:t>Linear</a:t>
          </a:r>
        </a:p>
      </dgm:t>
    </dgm:pt>
    <dgm:pt modelId="{C531F747-EE8C-4CED-A746-03D60E4173AB}" type="parTrans" cxnId="{CD5D9D16-0B88-475A-8B30-AF53E4F22C77}">
      <dgm:prSet/>
      <dgm:spPr/>
      <dgm:t>
        <a:bodyPr/>
        <a:lstStyle/>
        <a:p>
          <a:endParaRPr lang="en-US"/>
        </a:p>
      </dgm:t>
    </dgm:pt>
    <dgm:pt modelId="{2692750F-7609-4EFC-BF83-D5B1636EA910}" type="sibTrans" cxnId="{CD5D9D16-0B88-475A-8B30-AF53E4F22C77}">
      <dgm:prSet/>
      <dgm:spPr/>
      <dgm:t>
        <a:bodyPr/>
        <a:lstStyle/>
        <a:p>
          <a:endParaRPr lang="en-US"/>
        </a:p>
      </dgm:t>
    </dgm:pt>
    <dgm:pt modelId="{B5F8CE33-EBCA-4F24-925E-8CBB8A52351E}" type="pres">
      <dgm:prSet presAssocID="{ACB1D816-21A5-46E3-9D86-620FB2843241}" presName="Name0" presStyleCnt="0">
        <dgm:presLayoutVars>
          <dgm:dir/>
          <dgm:animLvl val="lvl"/>
          <dgm:resizeHandles val="exact"/>
        </dgm:presLayoutVars>
      </dgm:prSet>
      <dgm:spPr/>
    </dgm:pt>
    <dgm:pt modelId="{76B90FDD-69D0-43D4-8B5B-4D2FEFDF3AF7}" type="pres">
      <dgm:prSet presAssocID="{4470D684-370C-47D1-A161-F3E517E456BE}" presName="boxAndChildren" presStyleCnt="0"/>
      <dgm:spPr/>
    </dgm:pt>
    <dgm:pt modelId="{E8CC1560-CEF5-4DD0-9CCD-48B2D67C57BE}" type="pres">
      <dgm:prSet presAssocID="{4470D684-370C-47D1-A161-F3E517E456BE}" presName="parentTextBox" presStyleLbl="node1" presStyleIdx="0" presStyleCnt="5"/>
      <dgm:spPr/>
    </dgm:pt>
    <dgm:pt modelId="{C262CD67-CB05-4ADD-A30D-4FE91F5BAA25}" type="pres">
      <dgm:prSet presAssocID="{B13E171E-3A78-4E58-A86A-E0D178AE4820}" presName="sp" presStyleCnt="0"/>
      <dgm:spPr/>
    </dgm:pt>
    <dgm:pt modelId="{BF0C8046-AD77-441D-8D97-CF6D68E37D64}" type="pres">
      <dgm:prSet presAssocID="{477871BB-9544-4E47-A734-E61D691C1B76}" presName="arrowAndChildren" presStyleCnt="0"/>
      <dgm:spPr/>
    </dgm:pt>
    <dgm:pt modelId="{48338571-3D85-418A-B5BA-1A24A6788D1B}" type="pres">
      <dgm:prSet presAssocID="{477871BB-9544-4E47-A734-E61D691C1B76}" presName="parentTextArrow" presStyleLbl="node1" presStyleIdx="1" presStyleCnt="5"/>
      <dgm:spPr/>
    </dgm:pt>
    <dgm:pt modelId="{9C4B67C9-14B0-4E93-831E-79A1E2E4BF2B}" type="pres">
      <dgm:prSet presAssocID="{43BC04AC-92E7-4A6A-8AFC-77F58D03128F}" presName="sp" presStyleCnt="0"/>
      <dgm:spPr/>
    </dgm:pt>
    <dgm:pt modelId="{894AB33D-3D47-4B2A-8F7C-90A0C2D8CBB1}" type="pres">
      <dgm:prSet presAssocID="{D7120C47-C736-44D2-82A9-764967A798EE}" presName="arrowAndChildren" presStyleCnt="0"/>
      <dgm:spPr/>
    </dgm:pt>
    <dgm:pt modelId="{1B88F836-282B-4D82-AC05-4693092FF257}" type="pres">
      <dgm:prSet presAssocID="{D7120C47-C736-44D2-82A9-764967A798EE}" presName="parentTextArrow" presStyleLbl="node1" presStyleIdx="2" presStyleCnt="5"/>
      <dgm:spPr/>
    </dgm:pt>
    <dgm:pt modelId="{8D6AC901-E0DC-4BDF-BFC0-7DD72F430572}" type="pres">
      <dgm:prSet presAssocID="{94D5D670-3E96-4C68-9A72-6312BA66F657}" presName="sp" presStyleCnt="0"/>
      <dgm:spPr/>
    </dgm:pt>
    <dgm:pt modelId="{20251397-1C2C-41C2-84D0-2D72603A3868}" type="pres">
      <dgm:prSet presAssocID="{88E5C27A-8CA0-4FBC-AB48-456D10706830}" presName="arrowAndChildren" presStyleCnt="0"/>
      <dgm:spPr/>
    </dgm:pt>
    <dgm:pt modelId="{509EC75E-AA34-4F39-9A05-61BC5D628655}" type="pres">
      <dgm:prSet presAssocID="{88E5C27A-8CA0-4FBC-AB48-456D10706830}" presName="parentTextArrow" presStyleLbl="node1" presStyleIdx="3" presStyleCnt="5"/>
      <dgm:spPr/>
    </dgm:pt>
    <dgm:pt modelId="{6732759D-B9BF-4380-A1C5-A1BB2BD8DAFB}" type="pres">
      <dgm:prSet presAssocID="{793BEF72-DF3B-4EAD-AE33-F3284AEAD610}" presName="sp" presStyleCnt="0"/>
      <dgm:spPr/>
    </dgm:pt>
    <dgm:pt modelId="{6D4D47B3-5781-4110-93EE-9D29B33898FA}" type="pres">
      <dgm:prSet presAssocID="{58DFB559-3ACE-42AA-83BB-83786FB4D71B}" presName="arrowAndChildren" presStyleCnt="0"/>
      <dgm:spPr/>
    </dgm:pt>
    <dgm:pt modelId="{81C75086-872E-4E8A-B445-15F865F2B46E}" type="pres">
      <dgm:prSet presAssocID="{58DFB559-3ACE-42AA-83BB-83786FB4D71B}" presName="parentTextArrow" presStyleLbl="node1" presStyleIdx="4" presStyleCnt="5"/>
      <dgm:spPr/>
    </dgm:pt>
  </dgm:ptLst>
  <dgm:cxnLst>
    <dgm:cxn modelId="{CD5D9D16-0B88-475A-8B30-AF53E4F22C77}" srcId="{ACB1D816-21A5-46E3-9D86-620FB2843241}" destId="{4470D684-370C-47D1-A161-F3E517E456BE}" srcOrd="4" destOrd="0" parTransId="{C531F747-EE8C-4CED-A746-03D60E4173AB}" sibTransId="{2692750F-7609-4EFC-BF83-D5B1636EA910}"/>
    <dgm:cxn modelId="{153D1620-8C5B-4B6D-A7B1-6FC3FB3C0A8D}" type="presOf" srcId="{477871BB-9544-4E47-A734-E61D691C1B76}" destId="{48338571-3D85-418A-B5BA-1A24A6788D1B}" srcOrd="0" destOrd="0" presId="urn:microsoft.com/office/officeart/2005/8/layout/process4"/>
    <dgm:cxn modelId="{33441762-1845-40B2-B3AC-73569537A851}" srcId="{ACB1D816-21A5-46E3-9D86-620FB2843241}" destId="{88E5C27A-8CA0-4FBC-AB48-456D10706830}" srcOrd="1" destOrd="0" parTransId="{D6EBFA90-F523-41A4-B0B9-6AB024A0892D}" sibTransId="{94D5D670-3E96-4C68-9A72-6312BA66F657}"/>
    <dgm:cxn modelId="{13B11D65-8D8F-46C2-8DD7-98EEAB99F8B4}" type="presOf" srcId="{4470D684-370C-47D1-A161-F3E517E456BE}" destId="{E8CC1560-CEF5-4DD0-9CCD-48B2D67C57BE}" srcOrd="0" destOrd="0" presId="urn:microsoft.com/office/officeart/2005/8/layout/process4"/>
    <dgm:cxn modelId="{712FA652-AE73-433B-B01B-27E061684AC8}" srcId="{ACB1D816-21A5-46E3-9D86-620FB2843241}" destId="{58DFB559-3ACE-42AA-83BB-83786FB4D71B}" srcOrd="0" destOrd="0" parTransId="{7E56FE57-B498-4778-B055-11BB5BDD5271}" sibTransId="{793BEF72-DF3B-4EAD-AE33-F3284AEAD610}"/>
    <dgm:cxn modelId="{91233954-B02D-4BF4-9B05-396D5FAF9F72}" srcId="{ACB1D816-21A5-46E3-9D86-620FB2843241}" destId="{D7120C47-C736-44D2-82A9-764967A798EE}" srcOrd="2" destOrd="0" parTransId="{D9CA1534-17F3-4460-9983-6E8939E09134}" sibTransId="{43BC04AC-92E7-4A6A-8AFC-77F58D03128F}"/>
    <dgm:cxn modelId="{EACDBEBC-062D-41F6-A34B-94172C2C25BA}" srcId="{ACB1D816-21A5-46E3-9D86-620FB2843241}" destId="{477871BB-9544-4E47-A734-E61D691C1B76}" srcOrd="3" destOrd="0" parTransId="{9274A817-0511-4D33-A907-2E228DDAA511}" sibTransId="{B13E171E-3A78-4E58-A86A-E0D178AE4820}"/>
    <dgm:cxn modelId="{C29054C8-AFDE-40C4-AD82-22525CA96D01}" type="presOf" srcId="{58DFB559-3ACE-42AA-83BB-83786FB4D71B}" destId="{81C75086-872E-4E8A-B445-15F865F2B46E}" srcOrd="0" destOrd="0" presId="urn:microsoft.com/office/officeart/2005/8/layout/process4"/>
    <dgm:cxn modelId="{B7B36DC9-C131-4EF7-938E-B835140696F0}" type="presOf" srcId="{ACB1D816-21A5-46E3-9D86-620FB2843241}" destId="{B5F8CE33-EBCA-4F24-925E-8CBB8A52351E}" srcOrd="0" destOrd="0" presId="urn:microsoft.com/office/officeart/2005/8/layout/process4"/>
    <dgm:cxn modelId="{A41A2BDA-73C7-4A27-8B2A-F087147B98AB}" type="presOf" srcId="{D7120C47-C736-44D2-82A9-764967A798EE}" destId="{1B88F836-282B-4D82-AC05-4693092FF257}" srcOrd="0" destOrd="0" presId="urn:microsoft.com/office/officeart/2005/8/layout/process4"/>
    <dgm:cxn modelId="{863CCFEC-3FCE-4CB0-90B3-E157169D4C84}" type="presOf" srcId="{88E5C27A-8CA0-4FBC-AB48-456D10706830}" destId="{509EC75E-AA34-4F39-9A05-61BC5D628655}" srcOrd="0" destOrd="0" presId="urn:microsoft.com/office/officeart/2005/8/layout/process4"/>
    <dgm:cxn modelId="{A53D7015-5BBB-4944-9281-B805578A1D65}" type="presParOf" srcId="{B5F8CE33-EBCA-4F24-925E-8CBB8A52351E}" destId="{76B90FDD-69D0-43D4-8B5B-4D2FEFDF3AF7}" srcOrd="0" destOrd="0" presId="urn:microsoft.com/office/officeart/2005/8/layout/process4"/>
    <dgm:cxn modelId="{0B9E9A9D-F4BE-4407-BAFD-B268814A6CED}" type="presParOf" srcId="{76B90FDD-69D0-43D4-8B5B-4D2FEFDF3AF7}" destId="{E8CC1560-CEF5-4DD0-9CCD-48B2D67C57BE}" srcOrd="0" destOrd="0" presId="urn:microsoft.com/office/officeart/2005/8/layout/process4"/>
    <dgm:cxn modelId="{DECADA81-43B6-4397-9A40-6B72182890F2}" type="presParOf" srcId="{B5F8CE33-EBCA-4F24-925E-8CBB8A52351E}" destId="{C262CD67-CB05-4ADD-A30D-4FE91F5BAA25}" srcOrd="1" destOrd="0" presId="urn:microsoft.com/office/officeart/2005/8/layout/process4"/>
    <dgm:cxn modelId="{9626B2CE-77DA-49AC-A852-109BFC8C9698}" type="presParOf" srcId="{B5F8CE33-EBCA-4F24-925E-8CBB8A52351E}" destId="{BF0C8046-AD77-441D-8D97-CF6D68E37D64}" srcOrd="2" destOrd="0" presId="urn:microsoft.com/office/officeart/2005/8/layout/process4"/>
    <dgm:cxn modelId="{3FE3C4A4-9026-466B-979C-8EDF75A523B8}" type="presParOf" srcId="{BF0C8046-AD77-441D-8D97-CF6D68E37D64}" destId="{48338571-3D85-418A-B5BA-1A24A6788D1B}" srcOrd="0" destOrd="0" presId="urn:microsoft.com/office/officeart/2005/8/layout/process4"/>
    <dgm:cxn modelId="{B8A78E75-7ECF-48BF-BE7A-FC0C2CA72254}" type="presParOf" srcId="{B5F8CE33-EBCA-4F24-925E-8CBB8A52351E}" destId="{9C4B67C9-14B0-4E93-831E-79A1E2E4BF2B}" srcOrd="3" destOrd="0" presId="urn:microsoft.com/office/officeart/2005/8/layout/process4"/>
    <dgm:cxn modelId="{F6AB66F1-D305-4661-8FD3-EE2C3B9CDCA4}" type="presParOf" srcId="{B5F8CE33-EBCA-4F24-925E-8CBB8A52351E}" destId="{894AB33D-3D47-4B2A-8F7C-90A0C2D8CBB1}" srcOrd="4" destOrd="0" presId="urn:microsoft.com/office/officeart/2005/8/layout/process4"/>
    <dgm:cxn modelId="{0FBED06F-A011-4654-89EF-1765720966C6}" type="presParOf" srcId="{894AB33D-3D47-4B2A-8F7C-90A0C2D8CBB1}" destId="{1B88F836-282B-4D82-AC05-4693092FF257}" srcOrd="0" destOrd="0" presId="urn:microsoft.com/office/officeart/2005/8/layout/process4"/>
    <dgm:cxn modelId="{74EAEB5A-844A-4E62-9EDF-1554B840D57D}" type="presParOf" srcId="{B5F8CE33-EBCA-4F24-925E-8CBB8A52351E}" destId="{8D6AC901-E0DC-4BDF-BFC0-7DD72F430572}" srcOrd="5" destOrd="0" presId="urn:microsoft.com/office/officeart/2005/8/layout/process4"/>
    <dgm:cxn modelId="{2D86A053-6BE3-485C-AE94-378B03EE29A2}" type="presParOf" srcId="{B5F8CE33-EBCA-4F24-925E-8CBB8A52351E}" destId="{20251397-1C2C-41C2-84D0-2D72603A3868}" srcOrd="6" destOrd="0" presId="urn:microsoft.com/office/officeart/2005/8/layout/process4"/>
    <dgm:cxn modelId="{D1BBA836-8BA9-45BA-9519-D501E5EC474E}" type="presParOf" srcId="{20251397-1C2C-41C2-84D0-2D72603A3868}" destId="{509EC75E-AA34-4F39-9A05-61BC5D628655}" srcOrd="0" destOrd="0" presId="urn:microsoft.com/office/officeart/2005/8/layout/process4"/>
    <dgm:cxn modelId="{33160ED0-42EF-4692-95E8-B5A662285978}" type="presParOf" srcId="{B5F8CE33-EBCA-4F24-925E-8CBB8A52351E}" destId="{6732759D-B9BF-4380-A1C5-A1BB2BD8DAFB}" srcOrd="7" destOrd="0" presId="urn:microsoft.com/office/officeart/2005/8/layout/process4"/>
    <dgm:cxn modelId="{77BD83E5-1EA0-4A63-8E9A-A95F1F189368}" type="presParOf" srcId="{B5F8CE33-EBCA-4F24-925E-8CBB8A52351E}" destId="{6D4D47B3-5781-4110-93EE-9D29B33898FA}" srcOrd="8" destOrd="0" presId="urn:microsoft.com/office/officeart/2005/8/layout/process4"/>
    <dgm:cxn modelId="{25FD6794-F41A-47D5-98CF-BFA4D1C125C5}" type="presParOf" srcId="{6D4D47B3-5781-4110-93EE-9D29B33898FA}" destId="{81C75086-872E-4E8A-B445-15F865F2B46E}" srcOrd="0"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CB1D816-21A5-46E3-9D86-620FB2843241}" type="doc">
      <dgm:prSet loTypeId="urn:microsoft.com/office/officeart/2005/8/layout/process4" loCatId="process" qsTypeId="urn:microsoft.com/office/officeart/2005/8/quickstyle/simple1" qsCatId="simple" csTypeId="urn:microsoft.com/office/officeart/2005/8/colors/accent1_2" csCatId="accent1" phldr="1"/>
      <dgm:spPr/>
      <dgm:t>
        <a:bodyPr/>
        <a:lstStyle/>
        <a:p>
          <a:endParaRPr lang="en-US"/>
        </a:p>
      </dgm:t>
    </dgm:pt>
    <dgm:pt modelId="{58DFB559-3ACE-42AA-83BB-83786FB4D71B}">
      <dgm:prSet/>
      <dgm:spPr/>
      <dgm:t>
        <a:bodyPr/>
        <a:lstStyle/>
        <a:p>
          <a:r>
            <a:rPr lang="en-US" dirty="0" err="1"/>
            <a:t>Spatialization</a:t>
          </a:r>
          <a:r>
            <a:rPr lang="en-US" dirty="0"/>
            <a:t>-Concatenation</a:t>
          </a:r>
        </a:p>
      </dgm:t>
    </dgm:pt>
    <dgm:pt modelId="{7E56FE57-B498-4778-B055-11BB5BDD5271}" type="parTrans" cxnId="{712FA652-AE73-433B-B01B-27E061684AC8}">
      <dgm:prSet/>
      <dgm:spPr/>
      <dgm:t>
        <a:bodyPr/>
        <a:lstStyle/>
        <a:p>
          <a:endParaRPr lang="en-US"/>
        </a:p>
      </dgm:t>
    </dgm:pt>
    <dgm:pt modelId="{793BEF72-DF3B-4EAD-AE33-F3284AEAD610}" type="sibTrans" cxnId="{712FA652-AE73-433B-B01B-27E061684AC8}">
      <dgm:prSet/>
      <dgm:spPr/>
      <dgm:t>
        <a:bodyPr/>
        <a:lstStyle/>
        <a:p>
          <a:endParaRPr lang="en-US"/>
        </a:p>
      </dgm:t>
    </dgm:pt>
    <dgm:pt modelId="{88E5C27A-8CA0-4FBC-AB48-456D10706830}">
      <dgm:prSet/>
      <dgm:spPr/>
      <dgm:t>
        <a:bodyPr/>
        <a:lstStyle/>
        <a:p>
          <a:r>
            <a:rPr lang="en-US" dirty="0" err="1"/>
            <a:t>Resnet</a:t>
          </a:r>
          <a:endParaRPr lang="en-US" dirty="0"/>
        </a:p>
      </dgm:t>
    </dgm:pt>
    <dgm:pt modelId="{D6EBFA90-F523-41A4-B0B9-6AB024A0892D}" type="parTrans" cxnId="{33441762-1845-40B2-B3AC-73569537A851}">
      <dgm:prSet/>
      <dgm:spPr/>
      <dgm:t>
        <a:bodyPr/>
        <a:lstStyle/>
        <a:p>
          <a:endParaRPr lang="en-US"/>
        </a:p>
      </dgm:t>
    </dgm:pt>
    <dgm:pt modelId="{94D5D670-3E96-4C68-9A72-6312BA66F657}" type="sibTrans" cxnId="{33441762-1845-40B2-B3AC-73569537A851}">
      <dgm:prSet/>
      <dgm:spPr/>
      <dgm:t>
        <a:bodyPr/>
        <a:lstStyle/>
        <a:p>
          <a:endParaRPr lang="en-US"/>
        </a:p>
      </dgm:t>
    </dgm:pt>
    <dgm:pt modelId="{477871BB-9544-4E47-A734-E61D691C1B76}">
      <dgm:prSet/>
      <dgm:spPr/>
      <dgm:t>
        <a:bodyPr/>
        <a:lstStyle/>
        <a:p>
          <a:r>
            <a:rPr lang="en-US" dirty="0"/>
            <a:t>LSTM</a:t>
          </a:r>
        </a:p>
      </dgm:t>
    </dgm:pt>
    <dgm:pt modelId="{9274A817-0511-4D33-A907-2E228DDAA511}" type="parTrans" cxnId="{EACDBEBC-062D-41F6-A34B-94172C2C25BA}">
      <dgm:prSet/>
      <dgm:spPr/>
      <dgm:t>
        <a:bodyPr/>
        <a:lstStyle/>
        <a:p>
          <a:endParaRPr lang="en-US"/>
        </a:p>
      </dgm:t>
    </dgm:pt>
    <dgm:pt modelId="{B13E171E-3A78-4E58-A86A-E0D178AE4820}" type="sibTrans" cxnId="{EACDBEBC-062D-41F6-A34B-94172C2C25BA}">
      <dgm:prSet/>
      <dgm:spPr/>
      <dgm:t>
        <a:bodyPr/>
        <a:lstStyle/>
        <a:p>
          <a:endParaRPr lang="en-US"/>
        </a:p>
      </dgm:t>
    </dgm:pt>
    <dgm:pt modelId="{D7120C47-C736-44D2-82A9-764967A798EE}">
      <dgm:prSet/>
      <dgm:spPr/>
      <dgm:t>
        <a:bodyPr/>
        <a:lstStyle/>
        <a:p>
          <a:r>
            <a:rPr lang="en-US" dirty="0"/>
            <a:t>Average Pooling</a:t>
          </a:r>
        </a:p>
      </dgm:t>
    </dgm:pt>
    <dgm:pt modelId="{43BC04AC-92E7-4A6A-8AFC-77F58D03128F}" type="sibTrans" cxnId="{91233954-B02D-4BF4-9B05-396D5FAF9F72}">
      <dgm:prSet/>
      <dgm:spPr/>
      <dgm:t>
        <a:bodyPr/>
        <a:lstStyle/>
        <a:p>
          <a:endParaRPr lang="en-US"/>
        </a:p>
      </dgm:t>
    </dgm:pt>
    <dgm:pt modelId="{D9CA1534-17F3-4460-9983-6E8939E09134}" type="parTrans" cxnId="{91233954-B02D-4BF4-9B05-396D5FAF9F72}">
      <dgm:prSet/>
      <dgm:spPr/>
      <dgm:t>
        <a:bodyPr/>
        <a:lstStyle/>
        <a:p>
          <a:endParaRPr lang="en-US"/>
        </a:p>
      </dgm:t>
    </dgm:pt>
    <dgm:pt modelId="{4470D684-370C-47D1-A161-F3E517E456BE}">
      <dgm:prSet/>
      <dgm:spPr/>
      <dgm:t>
        <a:bodyPr/>
        <a:lstStyle/>
        <a:p>
          <a:r>
            <a:rPr lang="en-US" dirty="0"/>
            <a:t>Linear</a:t>
          </a:r>
        </a:p>
      </dgm:t>
    </dgm:pt>
    <dgm:pt modelId="{C531F747-EE8C-4CED-A746-03D60E4173AB}" type="parTrans" cxnId="{CD5D9D16-0B88-475A-8B30-AF53E4F22C77}">
      <dgm:prSet/>
      <dgm:spPr/>
      <dgm:t>
        <a:bodyPr/>
        <a:lstStyle/>
        <a:p>
          <a:endParaRPr lang="en-US"/>
        </a:p>
      </dgm:t>
    </dgm:pt>
    <dgm:pt modelId="{2692750F-7609-4EFC-BF83-D5B1636EA910}" type="sibTrans" cxnId="{CD5D9D16-0B88-475A-8B30-AF53E4F22C77}">
      <dgm:prSet/>
      <dgm:spPr/>
      <dgm:t>
        <a:bodyPr/>
        <a:lstStyle/>
        <a:p>
          <a:endParaRPr lang="en-US"/>
        </a:p>
      </dgm:t>
    </dgm:pt>
    <dgm:pt modelId="{B5F8CE33-EBCA-4F24-925E-8CBB8A52351E}" type="pres">
      <dgm:prSet presAssocID="{ACB1D816-21A5-46E3-9D86-620FB2843241}" presName="Name0" presStyleCnt="0">
        <dgm:presLayoutVars>
          <dgm:dir/>
          <dgm:animLvl val="lvl"/>
          <dgm:resizeHandles val="exact"/>
        </dgm:presLayoutVars>
      </dgm:prSet>
      <dgm:spPr/>
    </dgm:pt>
    <dgm:pt modelId="{76B90FDD-69D0-43D4-8B5B-4D2FEFDF3AF7}" type="pres">
      <dgm:prSet presAssocID="{4470D684-370C-47D1-A161-F3E517E456BE}" presName="boxAndChildren" presStyleCnt="0"/>
      <dgm:spPr/>
    </dgm:pt>
    <dgm:pt modelId="{E8CC1560-CEF5-4DD0-9CCD-48B2D67C57BE}" type="pres">
      <dgm:prSet presAssocID="{4470D684-370C-47D1-A161-F3E517E456BE}" presName="parentTextBox" presStyleLbl="node1" presStyleIdx="0" presStyleCnt="5"/>
      <dgm:spPr/>
    </dgm:pt>
    <dgm:pt modelId="{C262CD67-CB05-4ADD-A30D-4FE91F5BAA25}" type="pres">
      <dgm:prSet presAssocID="{B13E171E-3A78-4E58-A86A-E0D178AE4820}" presName="sp" presStyleCnt="0"/>
      <dgm:spPr/>
    </dgm:pt>
    <dgm:pt modelId="{BF0C8046-AD77-441D-8D97-CF6D68E37D64}" type="pres">
      <dgm:prSet presAssocID="{477871BB-9544-4E47-A734-E61D691C1B76}" presName="arrowAndChildren" presStyleCnt="0"/>
      <dgm:spPr/>
    </dgm:pt>
    <dgm:pt modelId="{48338571-3D85-418A-B5BA-1A24A6788D1B}" type="pres">
      <dgm:prSet presAssocID="{477871BB-9544-4E47-A734-E61D691C1B76}" presName="parentTextArrow" presStyleLbl="node1" presStyleIdx="1" presStyleCnt="5"/>
      <dgm:spPr/>
    </dgm:pt>
    <dgm:pt modelId="{9C4B67C9-14B0-4E93-831E-79A1E2E4BF2B}" type="pres">
      <dgm:prSet presAssocID="{43BC04AC-92E7-4A6A-8AFC-77F58D03128F}" presName="sp" presStyleCnt="0"/>
      <dgm:spPr/>
    </dgm:pt>
    <dgm:pt modelId="{894AB33D-3D47-4B2A-8F7C-90A0C2D8CBB1}" type="pres">
      <dgm:prSet presAssocID="{D7120C47-C736-44D2-82A9-764967A798EE}" presName="arrowAndChildren" presStyleCnt="0"/>
      <dgm:spPr/>
    </dgm:pt>
    <dgm:pt modelId="{1B88F836-282B-4D82-AC05-4693092FF257}" type="pres">
      <dgm:prSet presAssocID="{D7120C47-C736-44D2-82A9-764967A798EE}" presName="parentTextArrow" presStyleLbl="node1" presStyleIdx="2" presStyleCnt="5"/>
      <dgm:spPr/>
    </dgm:pt>
    <dgm:pt modelId="{8D6AC901-E0DC-4BDF-BFC0-7DD72F430572}" type="pres">
      <dgm:prSet presAssocID="{94D5D670-3E96-4C68-9A72-6312BA66F657}" presName="sp" presStyleCnt="0"/>
      <dgm:spPr/>
    </dgm:pt>
    <dgm:pt modelId="{20251397-1C2C-41C2-84D0-2D72603A3868}" type="pres">
      <dgm:prSet presAssocID="{88E5C27A-8CA0-4FBC-AB48-456D10706830}" presName="arrowAndChildren" presStyleCnt="0"/>
      <dgm:spPr/>
    </dgm:pt>
    <dgm:pt modelId="{509EC75E-AA34-4F39-9A05-61BC5D628655}" type="pres">
      <dgm:prSet presAssocID="{88E5C27A-8CA0-4FBC-AB48-456D10706830}" presName="parentTextArrow" presStyleLbl="node1" presStyleIdx="3" presStyleCnt="5"/>
      <dgm:spPr/>
    </dgm:pt>
    <dgm:pt modelId="{6732759D-B9BF-4380-A1C5-A1BB2BD8DAFB}" type="pres">
      <dgm:prSet presAssocID="{793BEF72-DF3B-4EAD-AE33-F3284AEAD610}" presName="sp" presStyleCnt="0"/>
      <dgm:spPr/>
    </dgm:pt>
    <dgm:pt modelId="{6D4D47B3-5781-4110-93EE-9D29B33898FA}" type="pres">
      <dgm:prSet presAssocID="{58DFB559-3ACE-42AA-83BB-83786FB4D71B}" presName="arrowAndChildren" presStyleCnt="0"/>
      <dgm:spPr/>
    </dgm:pt>
    <dgm:pt modelId="{81C75086-872E-4E8A-B445-15F865F2B46E}" type="pres">
      <dgm:prSet presAssocID="{58DFB559-3ACE-42AA-83BB-83786FB4D71B}" presName="parentTextArrow" presStyleLbl="node1" presStyleIdx="4" presStyleCnt="5"/>
      <dgm:spPr/>
    </dgm:pt>
  </dgm:ptLst>
  <dgm:cxnLst>
    <dgm:cxn modelId="{CD5D9D16-0B88-475A-8B30-AF53E4F22C77}" srcId="{ACB1D816-21A5-46E3-9D86-620FB2843241}" destId="{4470D684-370C-47D1-A161-F3E517E456BE}" srcOrd="4" destOrd="0" parTransId="{C531F747-EE8C-4CED-A746-03D60E4173AB}" sibTransId="{2692750F-7609-4EFC-BF83-D5B1636EA910}"/>
    <dgm:cxn modelId="{153D1620-8C5B-4B6D-A7B1-6FC3FB3C0A8D}" type="presOf" srcId="{477871BB-9544-4E47-A734-E61D691C1B76}" destId="{48338571-3D85-418A-B5BA-1A24A6788D1B}" srcOrd="0" destOrd="0" presId="urn:microsoft.com/office/officeart/2005/8/layout/process4"/>
    <dgm:cxn modelId="{33441762-1845-40B2-B3AC-73569537A851}" srcId="{ACB1D816-21A5-46E3-9D86-620FB2843241}" destId="{88E5C27A-8CA0-4FBC-AB48-456D10706830}" srcOrd="1" destOrd="0" parTransId="{D6EBFA90-F523-41A4-B0B9-6AB024A0892D}" sibTransId="{94D5D670-3E96-4C68-9A72-6312BA66F657}"/>
    <dgm:cxn modelId="{13B11D65-8D8F-46C2-8DD7-98EEAB99F8B4}" type="presOf" srcId="{4470D684-370C-47D1-A161-F3E517E456BE}" destId="{E8CC1560-CEF5-4DD0-9CCD-48B2D67C57BE}" srcOrd="0" destOrd="0" presId="urn:microsoft.com/office/officeart/2005/8/layout/process4"/>
    <dgm:cxn modelId="{712FA652-AE73-433B-B01B-27E061684AC8}" srcId="{ACB1D816-21A5-46E3-9D86-620FB2843241}" destId="{58DFB559-3ACE-42AA-83BB-83786FB4D71B}" srcOrd="0" destOrd="0" parTransId="{7E56FE57-B498-4778-B055-11BB5BDD5271}" sibTransId="{793BEF72-DF3B-4EAD-AE33-F3284AEAD610}"/>
    <dgm:cxn modelId="{91233954-B02D-4BF4-9B05-396D5FAF9F72}" srcId="{ACB1D816-21A5-46E3-9D86-620FB2843241}" destId="{D7120C47-C736-44D2-82A9-764967A798EE}" srcOrd="2" destOrd="0" parTransId="{D9CA1534-17F3-4460-9983-6E8939E09134}" sibTransId="{43BC04AC-92E7-4A6A-8AFC-77F58D03128F}"/>
    <dgm:cxn modelId="{EACDBEBC-062D-41F6-A34B-94172C2C25BA}" srcId="{ACB1D816-21A5-46E3-9D86-620FB2843241}" destId="{477871BB-9544-4E47-A734-E61D691C1B76}" srcOrd="3" destOrd="0" parTransId="{9274A817-0511-4D33-A907-2E228DDAA511}" sibTransId="{B13E171E-3A78-4E58-A86A-E0D178AE4820}"/>
    <dgm:cxn modelId="{C29054C8-AFDE-40C4-AD82-22525CA96D01}" type="presOf" srcId="{58DFB559-3ACE-42AA-83BB-83786FB4D71B}" destId="{81C75086-872E-4E8A-B445-15F865F2B46E}" srcOrd="0" destOrd="0" presId="urn:microsoft.com/office/officeart/2005/8/layout/process4"/>
    <dgm:cxn modelId="{B7B36DC9-C131-4EF7-938E-B835140696F0}" type="presOf" srcId="{ACB1D816-21A5-46E3-9D86-620FB2843241}" destId="{B5F8CE33-EBCA-4F24-925E-8CBB8A52351E}" srcOrd="0" destOrd="0" presId="urn:microsoft.com/office/officeart/2005/8/layout/process4"/>
    <dgm:cxn modelId="{A41A2BDA-73C7-4A27-8B2A-F087147B98AB}" type="presOf" srcId="{D7120C47-C736-44D2-82A9-764967A798EE}" destId="{1B88F836-282B-4D82-AC05-4693092FF257}" srcOrd="0" destOrd="0" presId="urn:microsoft.com/office/officeart/2005/8/layout/process4"/>
    <dgm:cxn modelId="{863CCFEC-3FCE-4CB0-90B3-E157169D4C84}" type="presOf" srcId="{88E5C27A-8CA0-4FBC-AB48-456D10706830}" destId="{509EC75E-AA34-4F39-9A05-61BC5D628655}" srcOrd="0" destOrd="0" presId="urn:microsoft.com/office/officeart/2005/8/layout/process4"/>
    <dgm:cxn modelId="{A53D7015-5BBB-4944-9281-B805578A1D65}" type="presParOf" srcId="{B5F8CE33-EBCA-4F24-925E-8CBB8A52351E}" destId="{76B90FDD-69D0-43D4-8B5B-4D2FEFDF3AF7}" srcOrd="0" destOrd="0" presId="urn:microsoft.com/office/officeart/2005/8/layout/process4"/>
    <dgm:cxn modelId="{0B9E9A9D-F4BE-4407-BAFD-B268814A6CED}" type="presParOf" srcId="{76B90FDD-69D0-43D4-8B5B-4D2FEFDF3AF7}" destId="{E8CC1560-CEF5-4DD0-9CCD-48B2D67C57BE}" srcOrd="0" destOrd="0" presId="urn:microsoft.com/office/officeart/2005/8/layout/process4"/>
    <dgm:cxn modelId="{DECADA81-43B6-4397-9A40-6B72182890F2}" type="presParOf" srcId="{B5F8CE33-EBCA-4F24-925E-8CBB8A52351E}" destId="{C262CD67-CB05-4ADD-A30D-4FE91F5BAA25}" srcOrd="1" destOrd="0" presId="urn:microsoft.com/office/officeart/2005/8/layout/process4"/>
    <dgm:cxn modelId="{9626B2CE-77DA-49AC-A852-109BFC8C9698}" type="presParOf" srcId="{B5F8CE33-EBCA-4F24-925E-8CBB8A52351E}" destId="{BF0C8046-AD77-441D-8D97-CF6D68E37D64}" srcOrd="2" destOrd="0" presId="urn:microsoft.com/office/officeart/2005/8/layout/process4"/>
    <dgm:cxn modelId="{3FE3C4A4-9026-466B-979C-8EDF75A523B8}" type="presParOf" srcId="{BF0C8046-AD77-441D-8D97-CF6D68E37D64}" destId="{48338571-3D85-418A-B5BA-1A24A6788D1B}" srcOrd="0" destOrd="0" presId="urn:microsoft.com/office/officeart/2005/8/layout/process4"/>
    <dgm:cxn modelId="{B8A78E75-7ECF-48BF-BE7A-FC0C2CA72254}" type="presParOf" srcId="{B5F8CE33-EBCA-4F24-925E-8CBB8A52351E}" destId="{9C4B67C9-14B0-4E93-831E-79A1E2E4BF2B}" srcOrd="3" destOrd="0" presId="urn:microsoft.com/office/officeart/2005/8/layout/process4"/>
    <dgm:cxn modelId="{F6AB66F1-D305-4661-8FD3-EE2C3B9CDCA4}" type="presParOf" srcId="{B5F8CE33-EBCA-4F24-925E-8CBB8A52351E}" destId="{894AB33D-3D47-4B2A-8F7C-90A0C2D8CBB1}" srcOrd="4" destOrd="0" presId="urn:microsoft.com/office/officeart/2005/8/layout/process4"/>
    <dgm:cxn modelId="{0FBED06F-A011-4654-89EF-1765720966C6}" type="presParOf" srcId="{894AB33D-3D47-4B2A-8F7C-90A0C2D8CBB1}" destId="{1B88F836-282B-4D82-AC05-4693092FF257}" srcOrd="0" destOrd="0" presId="urn:microsoft.com/office/officeart/2005/8/layout/process4"/>
    <dgm:cxn modelId="{74EAEB5A-844A-4E62-9EDF-1554B840D57D}" type="presParOf" srcId="{B5F8CE33-EBCA-4F24-925E-8CBB8A52351E}" destId="{8D6AC901-E0DC-4BDF-BFC0-7DD72F430572}" srcOrd="5" destOrd="0" presId="urn:microsoft.com/office/officeart/2005/8/layout/process4"/>
    <dgm:cxn modelId="{2D86A053-6BE3-485C-AE94-378B03EE29A2}" type="presParOf" srcId="{B5F8CE33-EBCA-4F24-925E-8CBB8A52351E}" destId="{20251397-1C2C-41C2-84D0-2D72603A3868}" srcOrd="6" destOrd="0" presId="urn:microsoft.com/office/officeart/2005/8/layout/process4"/>
    <dgm:cxn modelId="{D1BBA836-8BA9-45BA-9519-D501E5EC474E}" type="presParOf" srcId="{20251397-1C2C-41C2-84D0-2D72603A3868}" destId="{509EC75E-AA34-4F39-9A05-61BC5D628655}" srcOrd="0" destOrd="0" presId="urn:microsoft.com/office/officeart/2005/8/layout/process4"/>
    <dgm:cxn modelId="{33160ED0-42EF-4692-95E8-B5A662285978}" type="presParOf" srcId="{B5F8CE33-EBCA-4F24-925E-8CBB8A52351E}" destId="{6732759D-B9BF-4380-A1C5-A1BB2BD8DAFB}" srcOrd="7" destOrd="0" presId="urn:microsoft.com/office/officeart/2005/8/layout/process4"/>
    <dgm:cxn modelId="{77BD83E5-1EA0-4A63-8E9A-A95F1F189368}" type="presParOf" srcId="{B5F8CE33-EBCA-4F24-925E-8CBB8A52351E}" destId="{6D4D47B3-5781-4110-93EE-9D29B33898FA}" srcOrd="8" destOrd="0" presId="urn:microsoft.com/office/officeart/2005/8/layout/process4"/>
    <dgm:cxn modelId="{25FD6794-F41A-47D5-98CF-BFA4D1C125C5}" type="presParOf" srcId="{6D4D47B3-5781-4110-93EE-9D29B33898FA}" destId="{81C75086-872E-4E8A-B445-15F865F2B46E}" srcOrd="0"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CB1D816-21A5-46E3-9D86-620FB2843241}" type="doc">
      <dgm:prSet loTypeId="urn:microsoft.com/office/officeart/2005/8/layout/process4" loCatId="process" qsTypeId="urn:microsoft.com/office/officeart/2005/8/quickstyle/simple1" qsCatId="simple" csTypeId="urn:microsoft.com/office/officeart/2005/8/colors/accent1_2" csCatId="accent1" phldr="1"/>
      <dgm:spPr/>
      <dgm:t>
        <a:bodyPr/>
        <a:lstStyle/>
        <a:p>
          <a:endParaRPr lang="en-US"/>
        </a:p>
      </dgm:t>
    </dgm:pt>
    <dgm:pt modelId="{58DFB559-3ACE-42AA-83BB-83786FB4D71B}">
      <dgm:prSet/>
      <dgm:spPr/>
      <dgm:t>
        <a:bodyPr/>
        <a:lstStyle/>
        <a:p>
          <a:r>
            <a:rPr lang="en-US" dirty="0" err="1"/>
            <a:t>Spatialization</a:t>
          </a:r>
          <a:r>
            <a:rPr lang="en-US" dirty="0"/>
            <a:t>-Concatenation</a:t>
          </a:r>
        </a:p>
      </dgm:t>
    </dgm:pt>
    <dgm:pt modelId="{7E56FE57-B498-4778-B055-11BB5BDD5271}" type="parTrans" cxnId="{712FA652-AE73-433B-B01B-27E061684AC8}">
      <dgm:prSet/>
      <dgm:spPr/>
      <dgm:t>
        <a:bodyPr/>
        <a:lstStyle/>
        <a:p>
          <a:endParaRPr lang="en-US"/>
        </a:p>
      </dgm:t>
    </dgm:pt>
    <dgm:pt modelId="{793BEF72-DF3B-4EAD-AE33-F3284AEAD610}" type="sibTrans" cxnId="{712FA652-AE73-433B-B01B-27E061684AC8}">
      <dgm:prSet/>
      <dgm:spPr/>
      <dgm:t>
        <a:bodyPr/>
        <a:lstStyle/>
        <a:p>
          <a:endParaRPr lang="en-US"/>
        </a:p>
      </dgm:t>
    </dgm:pt>
    <dgm:pt modelId="{88E5C27A-8CA0-4FBC-AB48-456D10706830}">
      <dgm:prSet/>
      <dgm:spPr/>
      <dgm:t>
        <a:bodyPr/>
        <a:lstStyle/>
        <a:p>
          <a:r>
            <a:rPr lang="en-US" dirty="0" err="1"/>
            <a:t>Resnet</a:t>
          </a:r>
          <a:endParaRPr lang="en-US" dirty="0"/>
        </a:p>
      </dgm:t>
    </dgm:pt>
    <dgm:pt modelId="{D6EBFA90-F523-41A4-B0B9-6AB024A0892D}" type="parTrans" cxnId="{33441762-1845-40B2-B3AC-73569537A851}">
      <dgm:prSet/>
      <dgm:spPr/>
      <dgm:t>
        <a:bodyPr/>
        <a:lstStyle/>
        <a:p>
          <a:endParaRPr lang="en-US"/>
        </a:p>
      </dgm:t>
    </dgm:pt>
    <dgm:pt modelId="{94D5D670-3E96-4C68-9A72-6312BA66F657}" type="sibTrans" cxnId="{33441762-1845-40B2-B3AC-73569537A851}">
      <dgm:prSet/>
      <dgm:spPr/>
      <dgm:t>
        <a:bodyPr/>
        <a:lstStyle/>
        <a:p>
          <a:endParaRPr lang="en-US"/>
        </a:p>
      </dgm:t>
    </dgm:pt>
    <dgm:pt modelId="{477871BB-9544-4E47-A734-E61D691C1B76}">
      <dgm:prSet/>
      <dgm:spPr/>
      <dgm:t>
        <a:bodyPr/>
        <a:lstStyle/>
        <a:p>
          <a:r>
            <a:rPr lang="en-US" dirty="0"/>
            <a:t>Convolution</a:t>
          </a:r>
        </a:p>
      </dgm:t>
    </dgm:pt>
    <dgm:pt modelId="{9274A817-0511-4D33-A907-2E228DDAA511}" type="parTrans" cxnId="{EACDBEBC-062D-41F6-A34B-94172C2C25BA}">
      <dgm:prSet/>
      <dgm:spPr/>
      <dgm:t>
        <a:bodyPr/>
        <a:lstStyle/>
        <a:p>
          <a:endParaRPr lang="en-US"/>
        </a:p>
      </dgm:t>
    </dgm:pt>
    <dgm:pt modelId="{B13E171E-3A78-4E58-A86A-E0D178AE4820}" type="sibTrans" cxnId="{EACDBEBC-062D-41F6-A34B-94172C2C25BA}">
      <dgm:prSet/>
      <dgm:spPr/>
      <dgm:t>
        <a:bodyPr/>
        <a:lstStyle/>
        <a:p>
          <a:endParaRPr lang="en-US"/>
        </a:p>
      </dgm:t>
    </dgm:pt>
    <dgm:pt modelId="{D7120C47-C736-44D2-82A9-764967A798EE}">
      <dgm:prSet/>
      <dgm:spPr/>
      <dgm:t>
        <a:bodyPr/>
        <a:lstStyle/>
        <a:p>
          <a:r>
            <a:rPr lang="en-US" dirty="0"/>
            <a:t>Convolutional LSTM</a:t>
          </a:r>
        </a:p>
      </dgm:t>
    </dgm:pt>
    <dgm:pt modelId="{43BC04AC-92E7-4A6A-8AFC-77F58D03128F}" type="sibTrans" cxnId="{91233954-B02D-4BF4-9B05-396D5FAF9F72}">
      <dgm:prSet/>
      <dgm:spPr/>
      <dgm:t>
        <a:bodyPr/>
        <a:lstStyle/>
        <a:p>
          <a:endParaRPr lang="en-US"/>
        </a:p>
      </dgm:t>
    </dgm:pt>
    <dgm:pt modelId="{D9CA1534-17F3-4460-9983-6E8939E09134}" type="parTrans" cxnId="{91233954-B02D-4BF4-9B05-396D5FAF9F72}">
      <dgm:prSet/>
      <dgm:spPr/>
      <dgm:t>
        <a:bodyPr/>
        <a:lstStyle/>
        <a:p>
          <a:endParaRPr lang="en-US"/>
        </a:p>
      </dgm:t>
    </dgm:pt>
    <dgm:pt modelId="{4470D684-370C-47D1-A161-F3E517E456BE}">
      <dgm:prSet/>
      <dgm:spPr/>
      <dgm:t>
        <a:bodyPr/>
        <a:lstStyle/>
        <a:p>
          <a:r>
            <a:rPr lang="en-US" dirty="0"/>
            <a:t>Linear</a:t>
          </a:r>
        </a:p>
      </dgm:t>
    </dgm:pt>
    <dgm:pt modelId="{C531F747-EE8C-4CED-A746-03D60E4173AB}" type="parTrans" cxnId="{CD5D9D16-0B88-475A-8B30-AF53E4F22C77}">
      <dgm:prSet/>
      <dgm:spPr/>
      <dgm:t>
        <a:bodyPr/>
        <a:lstStyle/>
        <a:p>
          <a:endParaRPr lang="en-US"/>
        </a:p>
      </dgm:t>
    </dgm:pt>
    <dgm:pt modelId="{2692750F-7609-4EFC-BF83-D5B1636EA910}" type="sibTrans" cxnId="{CD5D9D16-0B88-475A-8B30-AF53E4F22C77}">
      <dgm:prSet/>
      <dgm:spPr/>
      <dgm:t>
        <a:bodyPr/>
        <a:lstStyle/>
        <a:p>
          <a:endParaRPr lang="en-US"/>
        </a:p>
      </dgm:t>
    </dgm:pt>
    <dgm:pt modelId="{B5F8CE33-EBCA-4F24-925E-8CBB8A52351E}" type="pres">
      <dgm:prSet presAssocID="{ACB1D816-21A5-46E3-9D86-620FB2843241}" presName="Name0" presStyleCnt="0">
        <dgm:presLayoutVars>
          <dgm:dir/>
          <dgm:animLvl val="lvl"/>
          <dgm:resizeHandles val="exact"/>
        </dgm:presLayoutVars>
      </dgm:prSet>
      <dgm:spPr/>
    </dgm:pt>
    <dgm:pt modelId="{76B90FDD-69D0-43D4-8B5B-4D2FEFDF3AF7}" type="pres">
      <dgm:prSet presAssocID="{4470D684-370C-47D1-A161-F3E517E456BE}" presName="boxAndChildren" presStyleCnt="0"/>
      <dgm:spPr/>
    </dgm:pt>
    <dgm:pt modelId="{E8CC1560-CEF5-4DD0-9CCD-48B2D67C57BE}" type="pres">
      <dgm:prSet presAssocID="{4470D684-370C-47D1-A161-F3E517E456BE}" presName="parentTextBox" presStyleLbl="node1" presStyleIdx="0" presStyleCnt="5"/>
      <dgm:spPr/>
    </dgm:pt>
    <dgm:pt modelId="{C262CD67-CB05-4ADD-A30D-4FE91F5BAA25}" type="pres">
      <dgm:prSet presAssocID="{B13E171E-3A78-4E58-A86A-E0D178AE4820}" presName="sp" presStyleCnt="0"/>
      <dgm:spPr/>
    </dgm:pt>
    <dgm:pt modelId="{BF0C8046-AD77-441D-8D97-CF6D68E37D64}" type="pres">
      <dgm:prSet presAssocID="{477871BB-9544-4E47-A734-E61D691C1B76}" presName="arrowAndChildren" presStyleCnt="0"/>
      <dgm:spPr/>
    </dgm:pt>
    <dgm:pt modelId="{48338571-3D85-418A-B5BA-1A24A6788D1B}" type="pres">
      <dgm:prSet presAssocID="{477871BB-9544-4E47-A734-E61D691C1B76}" presName="parentTextArrow" presStyleLbl="node1" presStyleIdx="1" presStyleCnt="5"/>
      <dgm:spPr/>
    </dgm:pt>
    <dgm:pt modelId="{9C4B67C9-14B0-4E93-831E-79A1E2E4BF2B}" type="pres">
      <dgm:prSet presAssocID="{43BC04AC-92E7-4A6A-8AFC-77F58D03128F}" presName="sp" presStyleCnt="0"/>
      <dgm:spPr/>
    </dgm:pt>
    <dgm:pt modelId="{894AB33D-3D47-4B2A-8F7C-90A0C2D8CBB1}" type="pres">
      <dgm:prSet presAssocID="{D7120C47-C736-44D2-82A9-764967A798EE}" presName="arrowAndChildren" presStyleCnt="0"/>
      <dgm:spPr/>
    </dgm:pt>
    <dgm:pt modelId="{1B88F836-282B-4D82-AC05-4693092FF257}" type="pres">
      <dgm:prSet presAssocID="{D7120C47-C736-44D2-82A9-764967A798EE}" presName="parentTextArrow" presStyleLbl="node1" presStyleIdx="2" presStyleCnt="5"/>
      <dgm:spPr/>
    </dgm:pt>
    <dgm:pt modelId="{8D6AC901-E0DC-4BDF-BFC0-7DD72F430572}" type="pres">
      <dgm:prSet presAssocID="{94D5D670-3E96-4C68-9A72-6312BA66F657}" presName="sp" presStyleCnt="0"/>
      <dgm:spPr/>
    </dgm:pt>
    <dgm:pt modelId="{20251397-1C2C-41C2-84D0-2D72603A3868}" type="pres">
      <dgm:prSet presAssocID="{88E5C27A-8CA0-4FBC-AB48-456D10706830}" presName="arrowAndChildren" presStyleCnt="0"/>
      <dgm:spPr/>
    </dgm:pt>
    <dgm:pt modelId="{509EC75E-AA34-4F39-9A05-61BC5D628655}" type="pres">
      <dgm:prSet presAssocID="{88E5C27A-8CA0-4FBC-AB48-456D10706830}" presName="parentTextArrow" presStyleLbl="node1" presStyleIdx="3" presStyleCnt="5"/>
      <dgm:spPr/>
    </dgm:pt>
    <dgm:pt modelId="{6732759D-B9BF-4380-A1C5-A1BB2BD8DAFB}" type="pres">
      <dgm:prSet presAssocID="{793BEF72-DF3B-4EAD-AE33-F3284AEAD610}" presName="sp" presStyleCnt="0"/>
      <dgm:spPr/>
    </dgm:pt>
    <dgm:pt modelId="{6D4D47B3-5781-4110-93EE-9D29B33898FA}" type="pres">
      <dgm:prSet presAssocID="{58DFB559-3ACE-42AA-83BB-83786FB4D71B}" presName="arrowAndChildren" presStyleCnt="0"/>
      <dgm:spPr/>
    </dgm:pt>
    <dgm:pt modelId="{81C75086-872E-4E8A-B445-15F865F2B46E}" type="pres">
      <dgm:prSet presAssocID="{58DFB559-3ACE-42AA-83BB-83786FB4D71B}" presName="parentTextArrow" presStyleLbl="node1" presStyleIdx="4" presStyleCnt="5"/>
      <dgm:spPr/>
    </dgm:pt>
  </dgm:ptLst>
  <dgm:cxnLst>
    <dgm:cxn modelId="{CD5D9D16-0B88-475A-8B30-AF53E4F22C77}" srcId="{ACB1D816-21A5-46E3-9D86-620FB2843241}" destId="{4470D684-370C-47D1-A161-F3E517E456BE}" srcOrd="4" destOrd="0" parTransId="{C531F747-EE8C-4CED-A746-03D60E4173AB}" sibTransId="{2692750F-7609-4EFC-BF83-D5B1636EA910}"/>
    <dgm:cxn modelId="{153D1620-8C5B-4B6D-A7B1-6FC3FB3C0A8D}" type="presOf" srcId="{477871BB-9544-4E47-A734-E61D691C1B76}" destId="{48338571-3D85-418A-B5BA-1A24A6788D1B}" srcOrd="0" destOrd="0" presId="urn:microsoft.com/office/officeart/2005/8/layout/process4"/>
    <dgm:cxn modelId="{33441762-1845-40B2-B3AC-73569537A851}" srcId="{ACB1D816-21A5-46E3-9D86-620FB2843241}" destId="{88E5C27A-8CA0-4FBC-AB48-456D10706830}" srcOrd="1" destOrd="0" parTransId="{D6EBFA90-F523-41A4-B0B9-6AB024A0892D}" sibTransId="{94D5D670-3E96-4C68-9A72-6312BA66F657}"/>
    <dgm:cxn modelId="{13B11D65-8D8F-46C2-8DD7-98EEAB99F8B4}" type="presOf" srcId="{4470D684-370C-47D1-A161-F3E517E456BE}" destId="{E8CC1560-CEF5-4DD0-9CCD-48B2D67C57BE}" srcOrd="0" destOrd="0" presId="urn:microsoft.com/office/officeart/2005/8/layout/process4"/>
    <dgm:cxn modelId="{712FA652-AE73-433B-B01B-27E061684AC8}" srcId="{ACB1D816-21A5-46E3-9D86-620FB2843241}" destId="{58DFB559-3ACE-42AA-83BB-83786FB4D71B}" srcOrd="0" destOrd="0" parTransId="{7E56FE57-B498-4778-B055-11BB5BDD5271}" sibTransId="{793BEF72-DF3B-4EAD-AE33-F3284AEAD610}"/>
    <dgm:cxn modelId="{91233954-B02D-4BF4-9B05-396D5FAF9F72}" srcId="{ACB1D816-21A5-46E3-9D86-620FB2843241}" destId="{D7120C47-C736-44D2-82A9-764967A798EE}" srcOrd="2" destOrd="0" parTransId="{D9CA1534-17F3-4460-9983-6E8939E09134}" sibTransId="{43BC04AC-92E7-4A6A-8AFC-77F58D03128F}"/>
    <dgm:cxn modelId="{EACDBEBC-062D-41F6-A34B-94172C2C25BA}" srcId="{ACB1D816-21A5-46E3-9D86-620FB2843241}" destId="{477871BB-9544-4E47-A734-E61D691C1B76}" srcOrd="3" destOrd="0" parTransId="{9274A817-0511-4D33-A907-2E228DDAA511}" sibTransId="{B13E171E-3A78-4E58-A86A-E0D178AE4820}"/>
    <dgm:cxn modelId="{C29054C8-AFDE-40C4-AD82-22525CA96D01}" type="presOf" srcId="{58DFB559-3ACE-42AA-83BB-83786FB4D71B}" destId="{81C75086-872E-4E8A-B445-15F865F2B46E}" srcOrd="0" destOrd="0" presId="urn:microsoft.com/office/officeart/2005/8/layout/process4"/>
    <dgm:cxn modelId="{B7B36DC9-C131-4EF7-938E-B835140696F0}" type="presOf" srcId="{ACB1D816-21A5-46E3-9D86-620FB2843241}" destId="{B5F8CE33-EBCA-4F24-925E-8CBB8A52351E}" srcOrd="0" destOrd="0" presId="urn:microsoft.com/office/officeart/2005/8/layout/process4"/>
    <dgm:cxn modelId="{A41A2BDA-73C7-4A27-8B2A-F087147B98AB}" type="presOf" srcId="{D7120C47-C736-44D2-82A9-764967A798EE}" destId="{1B88F836-282B-4D82-AC05-4693092FF257}" srcOrd="0" destOrd="0" presId="urn:microsoft.com/office/officeart/2005/8/layout/process4"/>
    <dgm:cxn modelId="{863CCFEC-3FCE-4CB0-90B3-E157169D4C84}" type="presOf" srcId="{88E5C27A-8CA0-4FBC-AB48-456D10706830}" destId="{509EC75E-AA34-4F39-9A05-61BC5D628655}" srcOrd="0" destOrd="0" presId="urn:microsoft.com/office/officeart/2005/8/layout/process4"/>
    <dgm:cxn modelId="{A53D7015-5BBB-4944-9281-B805578A1D65}" type="presParOf" srcId="{B5F8CE33-EBCA-4F24-925E-8CBB8A52351E}" destId="{76B90FDD-69D0-43D4-8B5B-4D2FEFDF3AF7}" srcOrd="0" destOrd="0" presId="urn:microsoft.com/office/officeart/2005/8/layout/process4"/>
    <dgm:cxn modelId="{0B9E9A9D-F4BE-4407-BAFD-B268814A6CED}" type="presParOf" srcId="{76B90FDD-69D0-43D4-8B5B-4D2FEFDF3AF7}" destId="{E8CC1560-CEF5-4DD0-9CCD-48B2D67C57BE}" srcOrd="0" destOrd="0" presId="urn:microsoft.com/office/officeart/2005/8/layout/process4"/>
    <dgm:cxn modelId="{DECADA81-43B6-4397-9A40-6B72182890F2}" type="presParOf" srcId="{B5F8CE33-EBCA-4F24-925E-8CBB8A52351E}" destId="{C262CD67-CB05-4ADD-A30D-4FE91F5BAA25}" srcOrd="1" destOrd="0" presId="urn:microsoft.com/office/officeart/2005/8/layout/process4"/>
    <dgm:cxn modelId="{9626B2CE-77DA-49AC-A852-109BFC8C9698}" type="presParOf" srcId="{B5F8CE33-EBCA-4F24-925E-8CBB8A52351E}" destId="{BF0C8046-AD77-441D-8D97-CF6D68E37D64}" srcOrd="2" destOrd="0" presId="urn:microsoft.com/office/officeart/2005/8/layout/process4"/>
    <dgm:cxn modelId="{3FE3C4A4-9026-466B-979C-8EDF75A523B8}" type="presParOf" srcId="{BF0C8046-AD77-441D-8D97-CF6D68E37D64}" destId="{48338571-3D85-418A-B5BA-1A24A6788D1B}" srcOrd="0" destOrd="0" presId="urn:microsoft.com/office/officeart/2005/8/layout/process4"/>
    <dgm:cxn modelId="{B8A78E75-7ECF-48BF-BE7A-FC0C2CA72254}" type="presParOf" srcId="{B5F8CE33-EBCA-4F24-925E-8CBB8A52351E}" destId="{9C4B67C9-14B0-4E93-831E-79A1E2E4BF2B}" srcOrd="3" destOrd="0" presId="urn:microsoft.com/office/officeart/2005/8/layout/process4"/>
    <dgm:cxn modelId="{F6AB66F1-D305-4661-8FD3-EE2C3B9CDCA4}" type="presParOf" srcId="{B5F8CE33-EBCA-4F24-925E-8CBB8A52351E}" destId="{894AB33D-3D47-4B2A-8F7C-90A0C2D8CBB1}" srcOrd="4" destOrd="0" presId="urn:microsoft.com/office/officeart/2005/8/layout/process4"/>
    <dgm:cxn modelId="{0FBED06F-A011-4654-89EF-1765720966C6}" type="presParOf" srcId="{894AB33D-3D47-4B2A-8F7C-90A0C2D8CBB1}" destId="{1B88F836-282B-4D82-AC05-4693092FF257}" srcOrd="0" destOrd="0" presId="urn:microsoft.com/office/officeart/2005/8/layout/process4"/>
    <dgm:cxn modelId="{74EAEB5A-844A-4E62-9EDF-1554B840D57D}" type="presParOf" srcId="{B5F8CE33-EBCA-4F24-925E-8CBB8A52351E}" destId="{8D6AC901-E0DC-4BDF-BFC0-7DD72F430572}" srcOrd="5" destOrd="0" presId="urn:microsoft.com/office/officeart/2005/8/layout/process4"/>
    <dgm:cxn modelId="{2D86A053-6BE3-485C-AE94-378B03EE29A2}" type="presParOf" srcId="{B5F8CE33-EBCA-4F24-925E-8CBB8A52351E}" destId="{20251397-1C2C-41C2-84D0-2D72603A3868}" srcOrd="6" destOrd="0" presId="urn:microsoft.com/office/officeart/2005/8/layout/process4"/>
    <dgm:cxn modelId="{D1BBA836-8BA9-45BA-9519-D501E5EC474E}" type="presParOf" srcId="{20251397-1C2C-41C2-84D0-2D72603A3868}" destId="{509EC75E-AA34-4F39-9A05-61BC5D628655}" srcOrd="0" destOrd="0" presId="urn:microsoft.com/office/officeart/2005/8/layout/process4"/>
    <dgm:cxn modelId="{33160ED0-42EF-4692-95E8-B5A662285978}" type="presParOf" srcId="{B5F8CE33-EBCA-4F24-925E-8CBB8A52351E}" destId="{6732759D-B9BF-4380-A1C5-A1BB2BD8DAFB}" srcOrd="7" destOrd="0" presId="urn:microsoft.com/office/officeart/2005/8/layout/process4"/>
    <dgm:cxn modelId="{77BD83E5-1EA0-4A63-8E9A-A95F1F189368}" type="presParOf" srcId="{B5F8CE33-EBCA-4F24-925E-8CBB8A52351E}" destId="{6D4D47B3-5781-4110-93EE-9D29B33898FA}" srcOrd="8" destOrd="0" presId="urn:microsoft.com/office/officeart/2005/8/layout/process4"/>
    <dgm:cxn modelId="{25FD6794-F41A-47D5-98CF-BFA4D1C125C5}" type="presParOf" srcId="{6D4D47B3-5781-4110-93EE-9D29B33898FA}" destId="{81C75086-872E-4E8A-B445-15F865F2B46E}" srcOrd="0"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CB1D816-21A5-46E3-9D86-620FB2843241}" type="doc">
      <dgm:prSet loTypeId="urn:microsoft.com/office/officeart/2005/8/layout/process4" loCatId="process" qsTypeId="urn:microsoft.com/office/officeart/2005/8/quickstyle/simple1" qsCatId="simple" csTypeId="urn:microsoft.com/office/officeart/2005/8/colors/accent1_2" csCatId="accent1" phldr="1"/>
      <dgm:spPr/>
      <dgm:t>
        <a:bodyPr/>
        <a:lstStyle/>
        <a:p>
          <a:endParaRPr lang="en-US"/>
        </a:p>
      </dgm:t>
    </dgm:pt>
    <dgm:pt modelId="{58DFB559-3ACE-42AA-83BB-83786FB4D71B}">
      <dgm:prSet/>
      <dgm:spPr/>
      <dgm:t>
        <a:bodyPr/>
        <a:lstStyle/>
        <a:p>
          <a:r>
            <a:rPr lang="en-US" dirty="0" err="1"/>
            <a:t>Spatialization</a:t>
          </a:r>
          <a:r>
            <a:rPr lang="en-US" dirty="0"/>
            <a:t>-Concatenation</a:t>
          </a:r>
        </a:p>
      </dgm:t>
    </dgm:pt>
    <dgm:pt modelId="{7E56FE57-B498-4778-B055-11BB5BDD5271}" type="parTrans" cxnId="{712FA652-AE73-433B-B01B-27E061684AC8}">
      <dgm:prSet/>
      <dgm:spPr/>
      <dgm:t>
        <a:bodyPr/>
        <a:lstStyle/>
        <a:p>
          <a:endParaRPr lang="en-US"/>
        </a:p>
      </dgm:t>
    </dgm:pt>
    <dgm:pt modelId="{793BEF72-DF3B-4EAD-AE33-F3284AEAD610}" type="sibTrans" cxnId="{712FA652-AE73-433B-B01B-27E061684AC8}">
      <dgm:prSet/>
      <dgm:spPr/>
      <dgm:t>
        <a:bodyPr/>
        <a:lstStyle/>
        <a:p>
          <a:endParaRPr lang="en-US"/>
        </a:p>
      </dgm:t>
    </dgm:pt>
    <dgm:pt modelId="{88E5C27A-8CA0-4FBC-AB48-456D10706830}">
      <dgm:prSet/>
      <dgm:spPr/>
      <dgm:t>
        <a:bodyPr/>
        <a:lstStyle/>
        <a:p>
          <a:r>
            <a:rPr lang="en-US" dirty="0" err="1"/>
            <a:t>Resnet</a:t>
          </a:r>
          <a:endParaRPr lang="en-US" dirty="0"/>
        </a:p>
      </dgm:t>
    </dgm:pt>
    <dgm:pt modelId="{D6EBFA90-F523-41A4-B0B9-6AB024A0892D}" type="parTrans" cxnId="{33441762-1845-40B2-B3AC-73569537A851}">
      <dgm:prSet/>
      <dgm:spPr/>
      <dgm:t>
        <a:bodyPr/>
        <a:lstStyle/>
        <a:p>
          <a:endParaRPr lang="en-US"/>
        </a:p>
      </dgm:t>
    </dgm:pt>
    <dgm:pt modelId="{94D5D670-3E96-4C68-9A72-6312BA66F657}" type="sibTrans" cxnId="{33441762-1845-40B2-B3AC-73569537A851}">
      <dgm:prSet/>
      <dgm:spPr/>
      <dgm:t>
        <a:bodyPr/>
        <a:lstStyle/>
        <a:p>
          <a:endParaRPr lang="en-US"/>
        </a:p>
      </dgm:t>
    </dgm:pt>
    <dgm:pt modelId="{477871BB-9544-4E47-A734-E61D691C1B76}">
      <dgm:prSet/>
      <dgm:spPr/>
      <dgm:t>
        <a:bodyPr/>
        <a:lstStyle/>
        <a:p>
          <a:r>
            <a:rPr lang="en-US" dirty="0"/>
            <a:t>Convolution</a:t>
          </a:r>
        </a:p>
      </dgm:t>
    </dgm:pt>
    <dgm:pt modelId="{9274A817-0511-4D33-A907-2E228DDAA511}" type="parTrans" cxnId="{EACDBEBC-062D-41F6-A34B-94172C2C25BA}">
      <dgm:prSet/>
      <dgm:spPr/>
      <dgm:t>
        <a:bodyPr/>
        <a:lstStyle/>
        <a:p>
          <a:endParaRPr lang="en-US"/>
        </a:p>
      </dgm:t>
    </dgm:pt>
    <dgm:pt modelId="{B13E171E-3A78-4E58-A86A-E0D178AE4820}" type="sibTrans" cxnId="{EACDBEBC-062D-41F6-A34B-94172C2C25BA}">
      <dgm:prSet/>
      <dgm:spPr/>
      <dgm:t>
        <a:bodyPr/>
        <a:lstStyle/>
        <a:p>
          <a:endParaRPr lang="en-US"/>
        </a:p>
      </dgm:t>
    </dgm:pt>
    <dgm:pt modelId="{D7120C47-C736-44D2-82A9-764967A798EE}">
      <dgm:prSet/>
      <dgm:spPr/>
      <dgm:t>
        <a:bodyPr/>
        <a:lstStyle/>
        <a:p>
          <a:r>
            <a:rPr lang="en-US" dirty="0"/>
            <a:t>Convolutional LSTM</a:t>
          </a:r>
        </a:p>
      </dgm:t>
    </dgm:pt>
    <dgm:pt modelId="{43BC04AC-92E7-4A6A-8AFC-77F58D03128F}" type="sibTrans" cxnId="{91233954-B02D-4BF4-9B05-396D5FAF9F72}">
      <dgm:prSet/>
      <dgm:spPr/>
      <dgm:t>
        <a:bodyPr/>
        <a:lstStyle/>
        <a:p>
          <a:endParaRPr lang="en-US"/>
        </a:p>
      </dgm:t>
    </dgm:pt>
    <dgm:pt modelId="{D9CA1534-17F3-4460-9983-6E8939E09134}" type="parTrans" cxnId="{91233954-B02D-4BF4-9B05-396D5FAF9F72}">
      <dgm:prSet/>
      <dgm:spPr/>
      <dgm:t>
        <a:bodyPr/>
        <a:lstStyle/>
        <a:p>
          <a:endParaRPr lang="en-US"/>
        </a:p>
      </dgm:t>
    </dgm:pt>
    <dgm:pt modelId="{4470D684-370C-47D1-A161-F3E517E456BE}">
      <dgm:prSet/>
      <dgm:spPr/>
      <dgm:t>
        <a:bodyPr/>
        <a:lstStyle/>
        <a:p>
          <a:r>
            <a:rPr lang="en-US" dirty="0"/>
            <a:t>Linear</a:t>
          </a:r>
        </a:p>
      </dgm:t>
    </dgm:pt>
    <dgm:pt modelId="{C531F747-EE8C-4CED-A746-03D60E4173AB}" type="parTrans" cxnId="{CD5D9D16-0B88-475A-8B30-AF53E4F22C77}">
      <dgm:prSet/>
      <dgm:spPr/>
      <dgm:t>
        <a:bodyPr/>
        <a:lstStyle/>
        <a:p>
          <a:endParaRPr lang="en-US"/>
        </a:p>
      </dgm:t>
    </dgm:pt>
    <dgm:pt modelId="{2692750F-7609-4EFC-BF83-D5B1636EA910}" type="sibTrans" cxnId="{CD5D9D16-0B88-475A-8B30-AF53E4F22C77}">
      <dgm:prSet/>
      <dgm:spPr/>
      <dgm:t>
        <a:bodyPr/>
        <a:lstStyle/>
        <a:p>
          <a:endParaRPr lang="en-US"/>
        </a:p>
      </dgm:t>
    </dgm:pt>
    <dgm:pt modelId="{B5F8CE33-EBCA-4F24-925E-8CBB8A52351E}" type="pres">
      <dgm:prSet presAssocID="{ACB1D816-21A5-46E3-9D86-620FB2843241}" presName="Name0" presStyleCnt="0">
        <dgm:presLayoutVars>
          <dgm:dir/>
          <dgm:animLvl val="lvl"/>
          <dgm:resizeHandles val="exact"/>
        </dgm:presLayoutVars>
      </dgm:prSet>
      <dgm:spPr/>
    </dgm:pt>
    <dgm:pt modelId="{76B90FDD-69D0-43D4-8B5B-4D2FEFDF3AF7}" type="pres">
      <dgm:prSet presAssocID="{4470D684-370C-47D1-A161-F3E517E456BE}" presName="boxAndChildren" presStyleCnt="0"/>
      <dgm:spPr/>
    </dgm:pt>
    <dgm:pt modelId="{E8CC1560-CEF5-4DD0-9CCD-48B2D67C57BE}" type="pres">
      <dgm:prSet presAssocID="{4470D684-370C-47D1-A161-F3E517E456BE}" presName="parentTextBox" presStyleLbl="node1" presStyleIdx="0" presStyleCnt="5"/>
      <dgm:spPr/>
    </dgm:pt>
    <dgm:pt modelId="{C262CD67-CB05-4ADD-A30D-4FE91F5BAA25}" type="pres">
      <dgm:prSet presAssocID="{B13E171E-3A78-4E58-A86A-E0D178AE4820}" presName="sp" presStyleCnt="0"/>
      <dgm:spPr/>
    </dgm:pt>
    <dgm:pt modelId="{BF0C8046-AD77-441D-8D97-CF6D68E37D64}" type="pres">
      <dgm:prSet presAssocID="{477871BB-9544-4E47-A734-E61D691C1B76}" presName="arrowAndChildren" presStyleCnt="0"/>
      <dgm:spPr/>
    </dgm:pt>
    <dgm:pt modelId="{48338571-3D85-418A-B5BA-1A24A6788D1B}" type="pres">
      <dgm:prSet presAssocID="{477871BB-9544-4E47-A734-E61D691C1B76}" presName="parentTextArrow" presStyleLbl="node1" presStyleIdx="1" presStyleCnt="5"/>
      <dgm:spPr/>
    </dgm:pt>
    <dgm:pt modelId="{9C4B67C9-14B0-4E93-831E-79A1E2E4BF2B}" type="pres">
      <dgm:prSet presAssocID="{43BC04AC-92E7-4A6A-8AFC-77F58D03128F}" presName="sp" presStyleCnt="0"/>
      <dgm:spPr/>
    </dgm:pt>
    <dgm:pt modelId="{894AB33D-3D47-4B2A-8F7C-90A0C2D8CBB1}" type="pres">
      <dgm:prSet presAssocID="{D7120C47-C736-44D2-82A9-764967A798EE}" presName="arrowAndChildren" presStyleCnt="0"/>
      <dgm:spPr/>
    </dgm:pt>
    <dgm:pt modelId="{1B88F836-282B-4D82-AC05-4693092FF257}" type="pres">
      <dgm:prSet presAssocID="{D7120C47-C736-44D2-82A9-764967A798EE}" presName="parentTextArrow" presStyleLbl="node1" presStyleIdx="2" presStyleCnt="5"/>
      <dgm:spPr/>
    </dgm:pt>
    <dgm:pt modelId="{8D6AC901-E0DC-4BDF-BFC0-7DD72F430572}" type="pres">
      <dgm:prSet presAssocID="{94D5D670-3E96-4C68-9A72-6312BA66F657}" presName="sp" presStyleCnt="0"/>
      <dgm:spPr/>
    </dgm:pt>
    <dgm:pt modelId="{20251397-1C2C-41C2-84D0-2D72603A3868}" type="pres">
      <dgm:prSet presAssocID="{88E5C27A-8CA0-4FBC-AB48-456D10706830}" presName="arrowAndChildren" presStyleCnt="0"/>
      <dgm:spPr/>
    </dgm:pt>
    <dgm:pt modelId="{509EC75E-AA34-4F39-9A05-61BC5D628655}" type="pres">
      <dgm:prSet presAssocID="{88E5C27A-8CA0-4FBC-AB48-456D10706830}" presName="parentTextArrow" presStyleLbl="node1" presStyleIdx="3" presStyleCnt="5"/>
      <dgm:spPr/>
    </dgm:pt>
    <dgm:pt modelId="{6732759D-B9BF-4380-A1C5-A1BB2BD8DAFB}" type="pres">
      <dgm:prSet presAssocID="{793BEF72-DF3B-4EAD-AE33-F3284AEAD610}" presName="sp" presStyleCnt="0"/>
      <dgm:spPr/>
    </dgm:pt>
    <dgm:pt modelId="{6D4D47B3-5781-4110-93EE-9D29B33898FA}" type="pres">
      <dgm:prSet presAssocID="{58DFB559-3ACE-42AA-83BB-83786FB4D71B}" presName="arrowAndChildren" presStyleCnt="0"/>
      <dgm:spPr/>
    </dgm:pt>
    <dgm:pt modelId="{81C75086-872E-4E8A-B445-15F865F2B46E}" type="pres">
      <dgm:prSet presAssocID="{58DFB559-3ACE-42AA-83BB-83786FB4D71B}" presName="parentTextArrow" presStyleLbl="node1" presStyleIdx="4" presStyleCnt="5"/>
      <dgm:spPr/>
    </dgm:pt>
  </dgm:ptLst>
  <dgm:cxnLst>
    <dgm:cxn modelId="{CD5D9D16-0B88-475A-8B30-AF53E4F22C77}" srcId="{ACB1D816-21A5-46E3-9D86-620FB2843241}" destId="{4470D684-370C-47D1-A161-F3E517E456BE}" srcOrd="4" destOrd="0" parTransId="{C531F747-EE8C-4CED-A746-03D60E4173AB}" sibTransId="{2692750F-7609-4EFC-BF83-D5B1636EA910}"/>
    <dgm:cxn modelId="{153D1620-8C5B-4B6D-A7B1-6FC3FB3C0A8D}" type="presOf" srcId="{477871BB-9544-4E47-A734-E61D691C1B76}" destId="{48338571-3D85-418A-B5BA-1A24A6788D1B}" srcOrd="0" destOrd="0" presId="urn:microsoft.com/office/officeart/2005/8/layout/process4"/>
    <dgm:cxn modelId="{33441762-1845-40B2-B3AC-73569537A851}" srcId="{ACB1D816-21A5-46E3-9D86-620FB2843241}" destId="{88E5C27A-8CA0-4FBC-AB48-456D10706830}" srcOrd="1" destOrd="0" parTransId="{D6EBFA90-F523-41A4-B0B9-6AB024A0892D}" sibTransId="{94D5D670-3E96-4C68-9A72-6312BA66F657}"/>
    <dgm:cxn modelId="{13B11D65-8D8F-46C2-8DD7-98EEAB99F8B4}" type="presOf" srcId="{4470D684-370C-47D1-A161-F3E517E456BE}" destId="{E8CC1560-CEF5-4DD0-9CCD-48B2D67C57BE}" srcOrd="0" destOrd="0" presId="urn:microsoft.com/office/officeart/2005/8/layout/process4"/>
    <dgm:cxn modelId="{712FA652-AE73-433B-B01B-27E061684AC8}" srcId="{ACB1D816-21A5-46E3-9D86-620FB2843241}" destId="{58DFB559-3ACE-42AA-83BB-83786FB4D71B}" srcOrd="0" destOrd="0" parTransId="{7E56FE57-B498-4778-B055-11BB5BDD5271}" sibTransId="{793BEF72-DF3B-4EAD-AE33-F3284AEAD610}"/>
    <dgm:cxn modelId="{91233954-B02D-4BF4-9B05-396D5FAF9F72}" srcId="{ACB1D816-21A5-46E3-9D86-620FB2843241}" destId="{D7120C47-C736-44D2-82A9-764967A798EE}" srcOrd="2" destOrd="0" parTransId="{D9CA1534-17F3-4460-9983-6E8939E09134}" sibTransId="{43BC04AC-92E7-4A6A-8AFC-77F58D03128F}"/>
    <dgm:cxn modelId="{EACDBEBC-062D-41F6-A34B-94172C2C25BA}" srcId="{ACB1D816-21A5-46E3-9D86-620FB2843241}" destId="{477871BB-9544-4E47-A734-E61D691C1B76}" srcOrd="3" destOrd="0" parTransId="{9274A817-0511-4D33-A907-2E228DDAA511}" sibTransId="{B13E171E-3A78-4E58-A86A-E0D178AE4820}"/>
    <dgm:cxn modelId="{C29054C8-AFDE-40C4-AD82-22525CA96D01}" type="presOf" srcId="{58DFB559-3ACE-42AA-83BB-83786FB4D71B}" destId="{81C75086-872E-4E8A-B445-15F865F2B46E}" srcOrd="0" destOrd="0" presId="urn:microsoft.com/office/officeart/2005/8/layout/process4"/>
    <dgm:cxn modelId="{B7B36DC9-C131-4EF7-938E-B835140696F0}" type="presOf" srcId="{ACB1D816-21A5-46E3-9D86-620FB2843241}" destId="{B5F8CE33-EBCA-4F24-925E-8CBB8A52351E}" srcOrd="0" destOrd="0" presId="urn:microsoft.com/office/officeart/2005/8/layout/process4"/>
    <dgm:cxn modelId="{A41A2BDA-73C7-4A27-8B2A-F087147B98AB}" type="presOf" srcId="{D7120C47-C736-44D2-82A9-764967A798EE}" destId="{1B88F836-282B-4D82-AC05-4693092FF257}" srcOrd="0" destOrd="0" presId="urn:microsoft.com/office/officeart/2005/8/layout/process4"/>
    <dgm:cxn modelId="{863CCFEC-3FCE-4CB0-90B3-E157169D4C84}" type="presOf" srcId="{88E5C27A-8CA0-4FBC-AB48-456D10706830}" destId="{509EC75E-AA34-4F39-9A05-61BC5D628655}" srcOrd="0" destOrd="0" presId="urn:microsoft.com/office/officeart/2005/8/layout/process4"/>
    <dgm:cxn modelId="{A53D7015-5BBB-4944-9281-B805578A1D65}" type="presParOf" srcId="{B5F8CE33-EBCA-4F24-925E-8CBB8A52351E}" destId="{76B90FDD-69D0-43D4-8B5B-4D2FEFDF3AF7}" srcOrd="0" destOrd="0" presId="urn:microsoft.com/office/officeart/2005/8/layout/process4"/>
    <dgm:cxn modelId="{0B9E9A9D-F4BE-4407-BAFD-B268814A6CED}" type="presParOf" srcId="{76B90FDD-69D0-43D4-8B5B-4D2FEFDF3AF7}" destId="{E8CC1560-CEF5-4DD0-9CCD-48B2D67C57BE}" srcOrd="0" destOrd="0" presId="urn:microsoft.com/office/officeart/2005/8/layout/process4"/>
    <dgm:cxn modelId="{DECADA81-43B6-4397-9A40-6B72182890F2}" type="presParOf" srcId="{B5F8CE33-EBCA-4F24-925E-8CBB8A52351E}" destId="{C262CD67-CB05-4ADD-A30D-4FE91F5BAA25}" srcOrd="1" destOrd="0" presId="urn:microsoft.com/office/officeart/2005/8/layout/process4"/>
    <dgm:cxn modelId="{9626B2CE-77DA-49AC-A852-109BFC8C9698}" type="presParOf" srcId="{B5F8CE33-EBCA-4F24-925E-8CBB8A52351E}" destId="{BF0C8046-AD77-441D-8D97-CF6D68E37D64}" srcOrd="2" destOrd="0" presId="urn:microsoft.com/office/officeart/2005/8/layout/process4"/>
    <dgm:cxn modelId="{3FE3C4A4-9026-466B-979C-8EDF75A523B8}" type="presParOf" srcId="{BF0C8046-AD77-441D-8D97-CF6D68E37D64}" destId="{48338571-3D85-418A-B5BA-1A24A6788D1B}" srcOrd="0" destOrd="0" presId="urn:microsoft.com/office/officeart/2005/8/layout/process4"/>
    <dgm:cxn modelId="{B8A78E75-7ECF-48BF-BE7A-FC0C2CA72254}" type="presParOf" srcId="{B5F8CE33-EBCA-4F24-925E-8CBB8A52351E}" destId="{9C4B67C9-14B0-4E93-831E-79A1E2E4BF2B}" srcOrd="3" destOrd="0" presId="urn:microsoft.com/office/officeart/2005/8/layout/process4"/>
    <dgm:cxn modelId="{F6AB66F1-D305-4661-8FD3-EE2C3B9CDCA4}" type="presParOf" srcId="{B5F8CE33-EBCA-4F24-925E-8CBB8A52351E}" destId="{894AB33D-3D47-4B2A-8F7C-90A0C2D8CBB1}" srcOrd="4" destOrd="0" presId="urn:microsoft.com/office/officeart/2005/8/layout/process4"/>
    <dgm:cxn modelId="{0FBED06F-A011-4654-89EF-1765720966C6}" type="presParOf" srcId="{894AB33D-3D47-4B2A-8F7C-90A0C2D8CBB1}" destId="{1B88F836-282B-4D82-AC05-4693092FF257}" srcOrd="0" destOrd="0" presId="urn:microsoft.com/office/officeart/2005/8/layout/process4"/>
    <dgm:cxn modelId="{74EAEB5A-844A-4E62-9EDF-1554B840D57D}" type="presParOf" srcId="{B5F8CE33-EBCA-4F24-925E-8CBB8A52351E}" destId="{8D6AC901-E0DC-4BDF-BFC0-7DD72F430572}" srcOrd="5" destOrd="0" presId="urn:microsoft.com/office/officeart/2005/8/layout/process4"/>
    <dgm:cxn modelId="{2D86A053-6BE3-485C-AE94-378B03EE29A2}" type="presParOf" srcId="{B5F8CE33-EBCA-4F24-925E-8CBB8A52351E}" destId="{20251397-1C2C-41C2-84D0-2D72603A3868}" srcOrd="6" destOrd="0" presId="urn:microsoft.com/office/officeart/2005/8/layout/process4"/>
    <dgm:cxn modelId="{D1BBA836-8BA9-45BA-9519-D501E5EC474E}" type="presParOf" srcId="{20251397-1C2C-41C2-84D0-2D72603A3868}" destId="{509EC75E-AA34-4F39-9A05-61BC5D628655}" srcOrd="0" destOrd="0" presId="urn:microsoft.com/office/officeart/2005/8/layout/process4"/>
    <dgm:cxn modelId="{33160ED0-42EF-4692-95E8-B5A662285978}" type="presParOf" srcId="{B5F8CE33-EBCA-4F24-925E-8CBB8A52351E}" destId="{6732759D-B9BF-4380-A1C5-A1BB2BD8DAFB}" srcOrd="7" destOrd="0" presId="urn:microsoft.com/office/officeart/2005/8/layout/process4"/>
    <dgm:cxn modelId="{77BD83E5-1EA0-4A63-8E9A-A95F1F189368}" type="presParOf" srcId="{B5F8CE33-EBCA-4F24-925E-8CBB8A52351E}" destId="{6D4D47B3-5781-4110-93EE-9D29B33898FA}" srcOrd="8" destOrd="0" presId="urn:microsoft.com/office/officeart/2005/8/layout/process4"/>
    <dgm:cxn modelId="{25FD6794-F41A-47D5-98CF-BFA4D1C125C5}" type="presParOf" srcId="{6D4D47B3-5781-4110-93EE-9D29B33898FA}" destId="{81C75086-872E-4E8A-B445-15F865F2B46E}" srcOrd="0"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CC1560-CEF5-4DD0-9CCD-48B2D67C57BE}">
      <dsp:nvSpPr>
        <dsp:cNvPr id="0" name=""/>
        <dsp:cNvSpPr/>
      </dsp:nvSpPr>
      <dsp:spPr>
        <a:xfrm>
          <a:off x="0" y="3606552"/>
          <a:ext cx="3991495" cy="59168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135128" rIns="135128" bIns="135128" numCol="1" spcCol="1270" anchor="ctr" anchorCtr="0">
          <a:noAutofit/>
        </a:bodyPr>
        <a:lstStyle/>
        <a:p>
          <a:pPr marL="0" lvl="0" indent="0" algn="ctr" defTabSz="844550">
            <a:lnSpc>
              <a:spcPct val="90000"/>
            </a:lnSpc>
            <a:spcBef>
              <a:spcPct val="0"/>
            </a:spcBef>
            <a:spcAft>
              <a:spcPct val="35000"/>
            </a:spcAft>
            <a:buNone/>
          </a:pPr>
          <a:r>
            <a:rPr lang="en-US" sz="1900" kern="1200" dirty="0"/>
            <a:t>Linear</a:t>
          </a:r>
        </a:p>
      </dsp:txBody>
      <dsp:txXfrm>
        <a:off x="0" y="3606552"/>
        <a:ext cx="3991495" cy="591684"/>
      </dsp:txXfrm>
    </dsp:sp>
    <dsp:sp modelId="{48338571-3D85-418A-B5BA-1A24A6788D1B}">
      <dsp:nvSpPr>
        <dsp:cNvPr id="0" name=""/>
        <dsp:cNvSpPr/>
      </dsp:nvSpPr>
      <dsp:spPr>
        <a:xfrm rot="10800000">
          <a:off x="0" y="2705416"/>
          <a:ext cx="3991495" cy="910011"/>
        </a:xfrm>
        <a:prstGeom prst="upArrowCallou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135128" rIns="135128" bIns="135128" numCol="1" spcCol="1270" anchor="ctr" anchorCtr="0">
          <a:noAutofit/>
        </a:bodyPr>
        <a:lstStyle/>
        <a:p>
          <a:pPr marL="0" lvl="0" indent="0" algn="ctr" defTabSz="844550">
            <a:lnSpc>
              <a:spcPct val="90000"/>
            </a:lnSpc>
            <a:spcBef>
              <a:spcPct val="0"/>
            </a:spcBef>
            <a:spcAft>
              <a:spcPct val="35000"/>
            </a:spcAft>
            <a:buNone/>
          </a:pPr>
          <a:r>
            <a:rPr lang="en-US" sz="1900" kern="1200" dirty="0"/>
            <a:t>LSTM</a:t>
          </a:r>
        </a:p>
      </dsp:txBody>
      <dsp:txXfrm rot="10800000">
        <a:off x="0" y="2705416"/>
        <a:ext cx="3991495" cy="591298"/>
      </dsp:txXfrm>
    </dsp:sp>
    <dsp:sp modelId="{1B88F836-282B-4D82-AC05-4693092FF257}">
      <dsp:nvSpPr>
        <dsp:cNvPr id="0" name=""/>
        <dsp:cNvSpPr/>
      </dsp:nvSpPr>
      <dsp:spPr>
        <a:xfrm rot="10800000">
          <a:off x="0" y="1804280"/>
          <a:ext cx="3991495" cy="910011"/>
        </a:xfrm>
        <a:prstGeom prst="upArrowCallou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135128" rIns="135128" bIns="135128" numCol="1" spcCol="1270" anchor="ctr" anchorCtr="0">
          <a:noAutofit/>
        </a:bodyPr>
        <a:lstStyle/>
        <a:p>
          <a:pPr marL="0" lvl="0" indent="0" algn="ctr" defTabSz="844550">
            <a:lnSpc>
              <a:spcPct val="90000"/>
            </a:lnSpc>
            <a:spcBef>
              <a:spcPct val="0"/>
            </a:spcBef>
            <a:spcAft>
              <a:spcPct val="35000"/>
            </a:spcAft>
            <a:buNone/>
          </a:pPr>
          <a:r>
            <a:rPr lang="en-US" sz="1900" kern="1200" dirty="0"/>
            <a:t>Average Pooling</a:t>
          </a:r>
        </a:p>
      </dsp:txBody>
      <dsp:txXfrm rot="10800000">
        <a:off x="0" y="1804280"/>
        <a:ext cx="3991495" cy="591298"/>
      </dsp:txXfrm>
    </dsp:sp>
    <dsp:sp modelId="{509EC75E-AA34-4F39-9A05-61BC5D628655}">
      <dsp:nvSpPr>
        <dsp:cNvPr id="0" name=""/>
        <dsp:cNvSpPr/>
      </dsp:nvSpPr>
      <dsp:spPr>
        <a:xfrm rot="10800000">
          <a:off x="0" y="903143"/>
          <a:ext cx="3991495" cy="910011"/>
        </a:xfrm>
        <a:prstGeom prst="upArrowCallou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135128" rIns="135128" bIns="135128" numCol="1" spcCol="1270" anchor="ctr" anchorCtr="0">
          <a:noAutofit/>
        </a:bodyPr>
        <a:lstStyle/>
        <a:p>
          <a:pPr marL="0" lvl="0" indent="0" algn="ctr" defTabSz="844550">
            <a:lnSpc>
              <a:spcPct val="90000"/>
            </a:lnSpc>
            <a:spcBef>
              <a:spcPct val="0"/>
            </a:spcBef>
            <a:spcAft>
              <a:spcPct val="35000"/>
            </a:spcAft>
            <a:buNone/>
          </a:pPr>
          <a:r>
            <a:rPr lang="en-US" sz="1900" kern="1200" dirty="0" err="1"/>
            <a:t>Resnet</a:t>
          </a:r>
          <a:endParaRPr lang="en-US" sz="1900" kern="1200" dirty="0"/>
        </a:p>
      </dsp:txBody>
      <dsp:txXfrm rot="10800000">
        <a:off x="0" y="903143"/>
        <a:ext cx="3991495" cy="591298"/>
      </dsp:txXfrm>
    </dsp:sp>
    <dsp:sp modelId="{81C75086-872E-4E8A-B445-15F865F2B46E}">
      <dsp:nvSpPr>
        <dsp:cNvPr id="0" name=""/>
        <dsp:cNvSpPr/>
      </dsp:nvSpPr>
      <dsp:spPr>
        <a:xfrm rot="10800000">
          <a:off x="0" y="2007"/>
          <a:ext cx="3991495" cy="910011"/>
        </a:xfrm>
        <a:prstGeom prst="upArrowCallou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135128" rIns="135128" bIns="135128" numCol="1" spcCol="1270" anchor="ctr" anchorCtr="0">
          <a:noAutofit/>
        </a:bodyPr>
        <a:lstStyle/>
        <a:p>
          <a:pPr marL="0" lvl="0" indent="0" algn="ctr" defTabSz="844550">
            <a:lnSpc>
              <a:spcPct val="90000"/>
            </a:lnSpc>
            <a:spcBef>
              <a:spcPct val="0"/>
            </a:spcBef>
            <a:spcAft>
              <a:spcPct val="35000"/>
            </a:spcAft>
            <a:buNone/>
          </a:pPr>
          <a:r>
            <a:rPr lang="en-US" sz="1900" kern="1200" dirty="0" err="1"/>
            <a:t>Spatialization</a:t>
          </a:r>
          <a:r>
            <a:rPr lang="en-US" sz="1900" kern="1200" dirty="0"/>
            <a:t>-Concatenation</a:t>
          </a:r>
        </a:p>
      </dsp:txBody>
      <dsp:txXfrm rot="10800000">
        <a:off x="0" y="2007"/>
        <a:ext cx="3991495" cy="59129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CC1560-CEF5-4DD0-9CCD-48B2D67C57BE}">
      <dsp:nvSpPr>
        <dsp:cNvPr id="0" name=""/>
        <dsp:cNvSpPr/>
      </dsp:nvSpPr>
      <dsp:spPr>
        <a:xfrm>
          <a:off x="0" y="3606552"/>
          <a:ext cx="3991495" cy="59168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135128" rIns="135128" bIns="135128" numCol="1" spcCol="1270" anchor="ctr" anchorCtr="0">
          <a:noAutofit/>
        </a:bodyPr>
        <a:lstStyle/>
        <a:p>
          <a:pPr marL="0" lvl="0" indent="0" algn="ctr" defTabSz="844550">
            <a:lnSpc>
              <a:spcPct val="90000"/>
            </a:lnSpc>
            <a:spcBef>
              <a:spcPct val="0"/>
            </a:spcBef>
            <a:spcAft>
              <a:spcPct val="35000"/>
            </a:spcAft>
            <a:buNone/>
          </a:pPr>
          <a:r>
            <a:rPr lang="en-US" sz="1900" kern="1200" dirty="0"/>
            <a:t>Linear</a:t>
          </a:r>
        </a:p>
      </dsp:txBody>
      <dsp:txXfrm>
        <a:off x="0" y="3606552"/>
        <a:ext cx="3991495" cy="591684"/>
      </dsp:txXfrm>
    </dsp:sp>
    <dsp:sp modelId="{48338571-3D85-418A-B5BA-1A24A6788D1B}">
      <dsp:nvSpPr>
        <dsp:cNvPr id="0" name=""/>
        <dsp:cNvSpPr/>
      </dsp:nvSpPr>
      <dsp:spPr>
        <a:xfrm rot="10800000">
          <a:off x="0" y="2705416"/>
          <a:ext cx="3991495" cy="910011"/>
        </a:xfrm>
        <a:prstGeom prst="upArrowCallou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135128" rIns="135128" bIns="135128" numCol="1" spcCol="1270" anchor="ctr" anchorCtr="0">
          <a:noAutofit/>
        </a:bodyPr>
        <a:lstStyle/>
        <a:p>
          <a:pPr marL="0" lvl="0" indent="0" algn="ctr" defTabSz="844550">
            <a:lnSpc>
              <a:spcPct val="90000"/>
            </a:lnSpc>
            <a:spcBef>
              <a:spcPct val="0"/>
            </a:spcBef>
            <a:spcAft>
              <a:spcPct val="35000"/>
            </a:spcAft>
            <a:buNone/>
          </a:pPr>
          <a:r>
            <a:rPr lang="en-US" sz="1900" kern="1200" dirty="0"/>
            <a:t>Convolution</a:t>
          </a:r>
        </a:p>
      </dsp:txBody>
      <dsp:txXfrm rot="10800000">
        <a:off x="0" y="2705416"/>
        <a:ext cx="3991495" cy="591298"/>
      </dsp:txXfrm>
    </dsp:sp>
    <dsp:sp modelId="{1B88F836-282B-4D82-AC05-4693092FF257}">
      <dsp:nvSpPr>
        <dsp:cNvPr id="0" name=""/>
        <dsp:cNvSpPr/>
      </dsp:nvSpPr>
      <dsp:spPr>
        <a:xfrm rot="10800000">
          <a:off x="0" y="1804280"/>
          <a:ext cx="3991495" cy="910011"/>
        </a:xfrm>
        <a:prstGeom prst="upArrowCallou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135128" rIns="135128" bIns="135128" numCol="1" spcCol="1270" anchor="ctr" anchorCtr="0">
          <a:noAutofit/>
        </a:bodyPr>
        <a:lstStyle/>
        <a:p>
          <a:pPr marL="0" lvl="0" indent="0" algn="ctr" defTabSz="844550">
            <a:lnSpc>
              <a:spcPct val="90000"/>
            </a:lnSpc>
            <a:spcBef>
              <a:spcPct val="0"/>
            </a:spcBef>
            <a:spcAft>
              <a:spcPct val="35000"/>
            </a:spcAft>
            <a:buNone/>
          </a:pPr>
          <a:r>
            <a:rPr lang="en-US" sz="1900" kern="1200" dirty="0"/>
            <a:t>Convolutional LSTM</a:t>
          </a:r>
        </a:p>
      </dsp:txBody>
      <dsp:txXfrm rot="10800000">
        <a:off x="0" y="1804280"/>
        <a:ext cx="3991495" cy="591298"/>
      </dsp:txXfrm>
    </dsp:sp>
    <dsp:sp modelId="{509EC75E-AA34-4F39-9A05-61BC5D628655}">
      <dsp:nvSpPr>
        <dsp:cNvPr id="0" name=""/>
        <dsp:cNvSpPr/>
      </dsp:nvSpPr>
      <dsp:spPr>
        <a:xfrm rot="10800000">
          <a:off x="0" y="903143"/>
          <a:ext cx="3991495" cy="910011"/>
        </a:xfrm>
        <a:prstGeom prst="upArrowCallou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135128" rIns="135128" bIns="135128" numCol="1" spcCol="1270" anchor="ctr" anchorCtr="0">
          <a:noAutofit/>
        </a:bodyPr>
        <a:lstStyle/>
        <a:p>
          <a:pPr marL="0" lvl="0" indent="0" algn="ctr" defTabSz="844550">
            <a:lnSpc>
              <a:spcPct val="90000"/>
            </a:lnSpc>
            <a:spcBef>
              <a:spcPct val="0"/>
            </a:spcBef>
            <a:spcAft>
              <a:spcPct val="35000"/>
            </a:spcAft>
            <a:buNone/>
          </a:pPr>
          <a:r>
            <a:rPr lang="en-US" sz="1900" kern="1200" dirty="0" err="1"/>
            <a:t>Resnet</a:t>
          </a:r>
          <a:endParaRPr lang="en-US" sz="1900" kern="1200" dirty="0"/>
        </a:p>
      </dsp:txBody>
      <dsp:txXfrm rot="10800000">
        <a:off x="0" y="903143"/>
        <a:ext cx="3991495" cy="591298"/>
      </dsp:txXfrm>
    </dsp:sp>
    <dsp:sp modelId="{81C75086-872E-4E8A-B445-15F865F2B46E}">
      <dsp:nvSpPr>
        <dsp:cNvPr id="0" name=""/>
        <dsp:cNvSpPr/>
      </dsp:nvSpPr>
      <dsp:spPr>
        <a:xfrm rot="10800000">
          <a:off x="0" y="2007"/>
          <a:ext cx="3991495" cy="910011"/>
        </a:xfrm>
        <a:prstGeom prst="upArrowCallou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135128" rIns="135128" bIns="135128" numCol="1" spcCol="1270" anchor="ctr" anchorCtr="0">
          <a:noAutofit/>
        </a:bodyPr>
        <a:lstStyle/>
        <a:p>
          <a:pPr marL="0" lvl="0" indent="0" algn="ctr" defTabSz="844550">
            <a:lnSpc>
              <a:spcPct val="90000"/>
            </a:lnSpc>
            <a:spcBef>
              <a:spcPct val="0"/>
            </a:spcBef>
            <a:spcAft>
              <a:spcPct val="35000"/>
            </a:spcAft>
            <a:buNone/>
          </a:pPr>
          <a:r>
            <a:rPr lang="en-US" sz="1900" kern="1200" dirty="0" err="1"/>
            <a:t>Spatialization</a:t>
          </a:r>
          <a:r>
            <a:rPr lang="en-US" sz="1900" kern="1200" dirty="0"/>
            <a:t>-Concatenation</a:t>
          </a:r>
        </a:p>
      </dsp:txBody>
      <dsp:txXfrm rot="10800000">
        <a:off x="0" y="2007"/>
        <a:ext cx="3991495" cy="591298"/>
      </dsp:txXfrm>
    </dsp:sp>
  </dsp:spTree>
</dsp:drawing>
</file>

<file path=ppt/diagrams/layout1.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A2BD618-3A5E-40AF-8B80-E506D84413F0}" type="datetimeFigureOut">
              <a:rPr lang="zh-CN" altLang="en-US" smtClean="0"/>
              <a:t>2021/12/13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1E19723-6D09-4F02-8ED7-F7818E635E42}" type="slidenum">
              <a:rPr lang="zh-CN" altLang="en-US" smtClean="0"/>
              <a:t>‹#›</a:t>
            </a:fld>
            <a:endParaRPr lang="zh-CN" altLang="en-US"/>
          </a:p>
        </p:txBody>
      </p:sp>
    </p:spTree>
    <p:extLst>
      <p:ext uri="{BB962C8B-B14F-4D97-AF65-F5344CB8AC3E}">
        <p14:creationId xmlns:p14="http://schemas.microsoft.com/office/powerpoint/2010/main" val="11155375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a:spcBef>
                <a:spcPts val="0"/>
              </a:spcBef>
              <a:spcAft>
                <a:spcPts val="0"/>
              </a:spcAft>
            </a:pPr>
            <a:r>
              <a:rPr lang="zh-CN" altLang="zh-CN" sz="1800" dirty="0">
                <a:effectLst/>
                <a:ea typeface="Microsoft YaHei" panose="020B0503020204020204" pitchFamily="34" charset="-122"/>
              </a:rPr>
              <a:t>看着约翰检查冰箱的内部，我可以推断</a:t>
            </a:r>
            <a:r>
              <a:rPr lang="zh-CN" altLang="zh-CN" sz="1800" dirty="0">
                <a:effectLst/>
                <a:ea typeface="Arial" panose="020B0604020202020204" pitchFamily="34" charset="0"/>
              </a:rPr>
              <a:t>“</a:t>
            </a:r>
            <a:r>
              <a:rPr lang="zh-CN" altLang="zh-CN" sz="1800" dirty="0">
                <a:effectLst/>
                <a:ea typeface="Microsoft YaHei" panose="020B0503020204020204" pitchFamily="34" charset="-122"/>
              </a:rPr>
              <a:t>约翰饿了</a:t>
            </a:r>
            <a:r>
              <a:rPr lang="zh-CN" altLang="zh-CN" sz="1800" dirty="0">
                <a:effectLst/>
                <a:ea typeface="Arial" panose="020B0604020202020204" pitchFamily="34" charset="0"/>
              </a:rPr>
              <a:t>”</a:t>
            </a:r>
            <a:r>
              <a:rPr lang="zh-CN" altLang="zh-CN" sz="1800" dirty="0">
                <a:effectLst/>
                <a:ea typeface="Microsoft YaHei" panose="020B0503020204020204" pitchFamily="34" charset="-122"/>
              </a:rPr>
              <a:t>。</a:t>
            </a:r>
            <a:endParaRPr lang="zh-CN" altLang="zh-CN" sz="1800" dirty="0">
              <a:effectLst/>
              <a:ea typeface="Calibri" panose="020F0502020204030204" pitchFamily="34" charset="0"/>
            </a:endParaRPr>
          </a:p>
          <a:p>
            <a:pPr marL="0" marR="0">
              <a:spcBef>
                <a:spcPts val="0"/>
              </a:spcBef>
              <a:spcAft>
                <a:spcPts val="0"/>
              </a:spcAft>
            </a:pPr>
            <a:r>
              <a:rPr lang="zh-CN" altLang="zh-CN" sz="1800" dirty="0">
                <a:effectLst/>
                <a:ea typeface="Microsoft YaHei" panose="020B0503020204020204" pitchFamily="34" charset="-122"/>
              </a:rPr>
              <a:t> </a:t>
            </a:r>
          </a:p>
          <a:p>
            <a:pPr marL="0" marR="0">
              <a:spcBef>
                <a:spcPts val="0"/>
              </a:spcBef>
              <a:spcAft>
                <a:spcPts val="0"/>
              </a:spcAft>
            </a:pPr>
            <a:r>
              <a:rPr lang="zh-CN" altLang="zh-CN" sz="1800" dirty="0">
                <a:solidFill>
                  <a:srgbClr val="333333"/>
                </a:solidFill>
                <a:effectLst/>
                <a:ea typeface="pingfangSc-light"/>
              </a:rPr>
              <a:t>“你能把盐递给我吗？”</a:t>
            </a:r>
          </a:p>
          <a:p>
            <a:pPr marL="0" marR="0">
              <a:spcBef>
                <a:spcPts val="0"/>
              </a:spcBef>
              <a:spcAft>
                <a:spcPts val="0"/>
              </a:spcAft>
            </a:pPr>
            <a:r>
              <a:rPr lang="zh-CN" altLang="zh-CN" sz="1800" dirty="0">
                <a:solidFill>
                  <a:srgbClr val="333333"/>
                </a:solidFill>
                <a:effectLst/>
                <a:ea typeface="pingfangSc-light"/>
              </a:rPr>
              <a:t>——面对这个问题，你会作出怎样的选择？</a:t>
            </a:r>
          </a:p>
          <a:p>
            <a:pPr marL="0" marR="0">
              <a:spcBef>
                <a:spcPts val="0"/>
              </a:spcBef>
              <a:spcAft>
                <a:spcPts val="0"/>
              </a:spcAft>
            </a:pPr>
            <a:r>
              <a:rPr lang="zh-CN" altLang="zh-CN" sz="1800" dirty="0">
                <a:solidFill>
                  <a:srgbClr val="333333"/>
                </a:solidFill>
                <a:effectLst/>
                <a:ea typeface="pingfangSc-light"/>
              </a:rPr>
              <a:t>A、把它看作一般疑问句，然后仅回答“能”，不作出任何反应。</a:t>
            </a:r>
          </a:p>
          <a:p>
            <a:pPr marL="0" marR="0">
              <a:spcBef>
                <a:spcPts val="0"/>
              </a:spcBef>
              <a:spcAft>
                <a:spcPts val="0"/>
              </a:spcAft>
            </a:pPr>
            <a:r>
              <a:rPr lang="zh-CN" altLang="zh-CN" sz="1800" dirty="0">
                <a:solidFill>
                  <a:srgbClr val="333333"/>
                </a:solidFill>
                <a:effectLst/>
                <a:ea typeface="pingfangSc-light"/>
              </a:rPr>
              <a:t>B、把它看成要盐的间接要求。</a:t>
            </a:r>
          </a:p>
          <a:p>
            <a:pPr marL="0" marR="0">
              <a:spcBef>
                <a:spcPts val="0"/>
              </a:spcBef>
              <a:spcAft>
                <a:spcPts val="0"/>
              </a:spcAft>
            </a:pPr>
            <a:r>
              <a:rPr lang="zh-CN" altLang="zh-CN" sz="1800" dirty="0">
                <a:solidFill>
                  <a:srgbClr val="333333"/>
                </a:solidFill>
                <a:effectLst/>
                <a:ea typeface="pingfangSc-light"/>
              </a:rPr>
              <a:t>内心愿望的外显：对B的选择说明个体具有了一定的“心理知识”——能够从一定程度上推测他人心理状态的能力。</a:t>
            </a:r>
            <a:endParaRPr lang="en-US" altLang="zh-CN" sz="1800" dirty="0">
              <a:solidFill>
                <a:srgbClr val="333333"/>
              </a:solidFill>
              <a:effectLst/>
              <a:ea typeface="pingfangSc-light"/>
            </a:endParaRPr>
          </a:p>
          <a:p>
            <a:pPr marL="0" marR="0">
              <a:spcBef>
                <a:spcPts val="0"/>
              </a:spcBef>
              <a:spcAft>
                <a:spcPts val="0"/>
              </a:spcAft>
            </a:pPr>
            <a:endParaRPr lang="en-US" altLang="zh-CN" sz="1800" dirty="0">
              <a:solidFill>
                <a:srgbClr val="333333"/>
              </a:solidFill>
              <a:effectLst/>
              <a:ea typeface="pingfangSc-ligh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dirty="0">
                <a:effectLst/>
                <a:ea typeface="Microsoft YaHei" panose="020B0503020204020204" pitchFamily="34" charset="-122"/>
              </a:rPr>
              <a:t>根据心理和事实推断出的错误心理</a:t>
            </a:r>
            <a:r>
              <a:rPr lang="en-US" altLang="zh-CN" sz="1800" dirty="0">
                <a:effectLst/>
                <a:ea typeface="Calibri" panose="020F0502020204030204" pitchFamily="34" charset="0"/>
              </a:rPr>
              <a:t>--</a:t>
            </a:r>
            <a:r>
              <a:rPr lang="zh-CN" altLang="zh-CN" sz="1800" dirty="0">
                <a:effectLst/>
                <a:ea typeface="Microsoft YaHei" panose="020B0503020204020204" pitchFamily="34" charset="-122"/>
              </a:rPr>
              <a:t>区别动物心智的关键。</a:t>
            </a:r>
            <a:endParaRPr lang="zh-CN" altLang="zh-CN" sz="1800" dirty="0">
              <a:effectLst/>
              <a:ea typeface="Calibri" panose="020F0502020204030204" pitchFamily="34" charset="0"/>
            </a:endParaRPr>
          </a:p>
          <a:p>
            <a:pPr marL="0" marR="0">
              <a:spcBef>
                <a:spcPts val="0"/>
              </a:spcBef>
              <a:spcAft>
                <a:spcPts val="0"/>
              </a:spcAft>
            </a:pPr>
            <a:endParaRPr lang="zh-CN" altLang="zh-CN" sz="1800" dirty="0">
              <a:solidFill>
                <a:srgbClr val="333333"/>
              </a:solidFill>
              <a:effectLst/>
              <a:ea typeface="pingfangSc-light"/>
            </a:endParaRPr>
          </a:p>
        </p:txBody>
      </p:sp>
      <p:sp>
        <p:nvSpPr>
          <p:cNvPr id="4" name="灯片编号占位符 3"/>
          <p:cNvSpPr>
            <a:spLocks noGrp="1"/>
          </p:cNvSpPr>
          <p:nvPr>
            <p:ph type="sldNum" sz="quarter" idx="5"/>
          </p:nvPr>
        </p:nvSpPr>
        <p:spPr/>
        <p:txBody>
          <a:bodyPr/>
          <a:lstStyle/>
          <a:p>
            <a:fld id="{F1E19723-6D09-4F02-8ED7-F7818E635E42}" type="slidenum">
              <a:rPr lang="zh-CN" altLang="en-US" smtClean="0"/>
              <a:t>2</a:t>
            </a:fld>
            <a:endParaRPr lang="zh-CN" altLang="en-US"/>
          </a:p>
        </p:txBody>
      </p:sp>
    </p:spTree>
    <p:extLst>
      <p:ext uri="{BB962C8B-B14F-4D97-AF65-F5344CB8AC3E}">
        <p14:creationId xmlns:p14="http://schemas.microsoft.com/office/powerpoint/2010/main" val="10713458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a:spcBef>
                <a:spcPts val="0"/>
              </a:spcBef>
              <a:spcAft>
                <a:spcPts val="0"/>
              </a:spcAft>
            </a:pPr>
            <a:r>
              <a:rPr lang="zh-CN" altLang="zh-CN" sz="1800" dirty="0">
                <a:solidFill>
                  <a:srgbClr val="5B9BD5"/>
                </a:solidFill>
                <a:effectLst/>
                <a:ea typeface="Microsoft YaHei" panose="020B0503020204020204" pitchFamily="34" charset="-122"/>
              </a:rPr>
              <a:t>将三种</a:t>
            </a:r>
            <a:r>
              <a:rPr lang="en-US" altLang="zh-CN" sz="1800" dirty="0">
                <a:solidFill>
                  <a:srgbClr val="5B9BD5"/>
                </a:solidFill>
                <a:effectLst/>
                <a:ea typeface="Calibri" panose="020F0502020204030204" pitchFamily="34" charset="0"/>
              </a:rPr>
              <a:t>agent</a:t>
            </a:r>
            <a:r>
              <a:rPr lang="zh-CN" altLang="zh-CN" sz="1800" dirty="0">
                <a:solidFill>
                  <a:srgbClr val="5B9BD5"/>
                </a:solidFill>
                <a:effectLst/>
                <a:ea typeface="Microsoft YaHei" panose="020B0503020204020204" pitchFamily="34" charset="-122"/>
              </a:rPr>
              <a:t>的轨迹一起进行训练，</a:t>
            </a:r>
            <a:r>
              <a:rPr lang="en-US" altLang="zh-CN" sz="1800" dirty="0" err="1">
                <a:solidFill>
                  <a:srgbClr val="5B9BD5"/>
                </a:solidFill>
                <a:effectLst/>
                <a:ea typeface="Calibri" panose="020F0502020204030204" pitchFamily="34" charset="0"/>
              </a:rPr>
              <a:t>tomnet</a:t>
            </a:r>
            <a:r>
              <a:rPr lang="zh-CN" altLang="zh-CN" sz="1800" dirty="0">
                <a:solidFill>
                  <a:srgbClr val="5B9BD5"/>
                </a:solidFill>
                <a:effectLst/>
                <a:ea typeface="Microsoft YaHei" panose="020B0503020204020204" pitchFamily="34" charset="-122"/>
              </a:rPr>
              <a:t>要学习这三种行为的特点，而且还行学会辨认出输入的数据是属于哪一种行为。</a:t>
            </a:r>
            <a:endParaRPr lang="zh-CN" altLang="zh-CN" sz="1800" dirty="0">
              <a:solidFill>
                <a:srgbClr val="5B9BD5"/>
              </a:solidFill>
              <a:effectLst/>
              <a:ea typeface="Calibri" panose="020F0502020204030204" pitchFamily="34" charset="0"/>
            </a:endParaRPr>
          </a:p>
          <a:p>
            <a:pPr marL="0" marR="0">
              <a:spcBef>
                <a:spcPts val="0"/>
              </a:spcBef>
              <a:spcAft>
                <a:spcPts val="0"/>
              </a:spcAft>
            </a:pPr>
            <a:r>
              <a:rPr lang="zh-CN" altLang="zh-CN" sz="1800" dirty="0">
                <a:solidFill>
                  <a:srgbClr val="5B9BD5"/>
                </a:solidFill>
                <a:effectLst/>
                <a:ea typeface="Microsoft YaHei" panose="020B0503020204020204" pitchFamily="34" charset="-122"/>
              </a:rPr>
              <a:t>对同一个场景进行实验。</a:t>
            </a:r>
          </a:p>
          <a:p>
            <a:pPr marL="0" marR="0">
              <a:spcBef>
                <a:spcPts val="0"/>
              </a:spcBef>
              <a:spcAft>
                <a:spcPts val="0"/>
              </a:spcAft>
            </a:pPr>
            <a:r>
              <a:rPr lang="en-US" altLang="zh-CN" sz="1800" dirty="0">
                <a:solidFill>
                  <a:srgbClr val="5B9BD5"/>
                </a:solidFill>
                <a:effectLst/>
                <a:ea typeface="Calibri" panose="020F0502020204030204" pitchFamily="34" charset="0"/>
              </a:rPr>
              <a:t>1.blind</a:t>
            </a:r>
            <a:r>
              <a:rPr lang="zh-CN" altLang="zh-CN" sz="1800" dirty="0">
                <a:solidFill>
                  <a:srgbClr val="5B9BD5"/>
                </a:solidFill>
                <a:effectLst/>
                <a:ea typeface="Microsoft YaHei" panose="020B0503020204020204" pitchFamily="34" charset="-122"/>
              </a:rPr>
              <a:t>，一直朝一个方向，直到碰到墙</a:t>
            </a:r>
            <a:endParaRPr lang="zh-CN" altLang="zh-CN" sz="1800" dirty="0">
              <a:solidFill>
                <a:srgbClr val="5B9BD5"/>
              </a:solidFill>
              <a:effectLst/>
              <a:ea typeface="Calibri" panose="020F0502020204030204" pitchFamily="34" charset="0"/>
            </a:endParaRPr>
          </a:p>
          <a:p>
            <a:pPr marL="0" marR="0">
              <a:spcBef>
                <a:spcPts val="0"/>
              </a:spcBef>
              <a:spcAft>
                <a:spcPts val="0"/>
              </a:spcAft>
            </a:pPr>
            <a:r>
              <a:rPr lang="en-US" altLang="zh-CN" sz="1800" dirty="0">
                <a:solidFill>
                  <a:srgbClr val="5B9BD5"/>
                </a:solidFill>
                <a:effectLst/>
                <a:ea typeface="Calibri" panose="020F0502020204030204" pitchFamily="34" charset="0"/>
              </a:rPr>
              <a:t>2.sighted stateless ,</a:t>
            </a:r>
            <a:r>
              <a:rPr lang="zh-CN" altLang="zh-CN" sz="1800" dirty="0">
                <a:solidFill>
                  <a:srgbClr val="5B9BD5"/>
                </a:solidFill>
                <a:effectLst/>
                <a:ea typeface="Microsoft YaHei" panose="020B0503020204020204" pitchFamily="34" charset="-122"/>
              </a:rPr>
              <a:t>看到一个目标就会消耗</a:t>
            </a:r>
            <a:endParaRPr lang="zh-CN" altLang="zh-CN" sz="1800" dirty="0">
              <a:solidFill>
                <a:srgbClr val="5B9BD5"/>
              </a:solidFill>
              <a:effectLst/>
              <a:ea typeface="Calibri" panose="020F0502020204030204" pitchFamily="34" charset="0"/>
            </a:endParaRPr>
          </a:p>
          <a:p>
            <a:pPr marL="0" marR="0">
              <a:spcBef>
                <a:spcPts val="0"/>
              </a:spcBef>
              <a:spcAft>
                <a:spcPts val="0"/>
              </a:spcAft>
            </a:pPr>
            <a:r>
              <a:rPr lang="en-US" altLang="zh-CN" sz="1800" dirty="0">
                <a:solidFill>
                  <a:srgbClr val="5B9BD5"/>
                </a:solidFill>
                <a:effectLst/>
                <a:ea typeface="Calibri" panose="020F0502020204030204" pitchFamily="34" charset="0"/>
              </a:rPr>
              <a:t>3.sighted stateful </a:t>
            </a:r>
            <a:r>
              <a:rPr lang="zh-CN" altLang="zh-CN" sz="1800" dirty="0">
                <a:solidFill>
                  <a:srgbClr val="5B9BD5"/>
                </a:solidFill>
                <a:effectLst/>
                <a:ea typeface="Microsoft YaHei" panose="020B0503020204020204" pitchFamily="34" charset="-122"/>
              </a:rPr>
              <a:t>，会寻找到一个子目标</a:t>
            </a:r>
            <a:endParaRPr lang="zh-CN" altLang="zh-CN" sz="1800" dirty="0">
              <a:solidFill>
                <a:srgbClr val="5B9BD5"/>
              </a:solidFill>
              <a:effectLst/>
              <a:ea typeface="Calibri" panose="020F0502020204030204" pitchFamily="34" charset="0"/>
            </a:endParaRPr>
          </a:p>
          <a:p>
            <a:endParaRPr lang="en-US" altLang="zh-CN" dirty="0"/>
          </a:p>
        </p:txBody>
      </p:sp>
      <p:sp>
        <p:nvSpPr>
          <p:cNvPr id="4" name="灯片编号占位符 3"/>
          <p:cNvSpPr>
            <a:spLocks noGrp="1"/>
          </p:cNvSpPr>
          <p:nvPr>
            <p:ph type="sldNum" sz="quarter" idx="5"/>
          </p:nvPr>
        </p:nvSpPr>
        <p:spPr/>
        <p:txBody>
          <a:bodyPr/>
          <a:lstStyle/>
          <a:p>
            <a:fld id="{F1E19723-6D09-4F02-8ED7-F7818E635E42}" type="slidenum">
              <a:rPr lang="zh-CN" altLang="en-US" smtClean="0"/>
              <a:t>12</a:t>
            </a:fld>
            <a:endParaRPr lang="zh-CN" altLang="en-US"/>
          </a:p>
        </p:txBody>
      </p:sp>
    </p:spTree>
    <p:extLst>
      <p:ext uri="{BB962C8B-B14F-4D97-AF65-F5344CB8AC3E}">
        <p14:creationId xmlns:p14="http://schemas.microsoft.com/office/powerpoint/2010/main" val="26710913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a:spcBef>
                <a:spcPts val="0"/>
              </a:spcBef>
              <a:spcAft>
                <a:spcPts val="0"/>
              </a:spcAft>
            </a:pPr>
            <a:r>
              <a:rPr lang="zh-CN" altLang="zh-CN" sz="1800" dirty="0">
                <a:solidFill>
                  <a:srgbClr val="5B9BD5"/>
                </a:solidFill>
                <a:effectLst/>
                <a:ea typeface="Microsoft YaHei" panose="020B0503020204020204" pitchFamily="34" charset="-122"/>
              </a:rPr>
              <a:t>当</a:t>
            </a:r>
            <a:r>
              <a:rPr lang="en-US" altLang="zh-CN" sz="1800" dirty="0">
                <a:solidFill>
                  <a:srgbClr val="5B9BD5"/>
                </a:solidFill>
                <a:effectLst/>
                <a:ea typeface="Calibri" panose="020F0502020204030204" pitchFamily="34" charset="0"/>
              </a:rPr>
              <a:t>agent</a:t>
            </a:r>
            <a:r>
              <a:rPr lang="zh-CN" altLang="zh-CN" sz="1800" dirty="0">
                <a:solidFill>
                  <a:srgbClr val="5B9BD5"/>
                </a:solidFill>
                <a:effectLst/>
                <a:ea typeface="Microsoft YaHei" panose="020B0503020204020204" pitchFamily="34" charset="-122"/>
              </a:rPr>
              <a:t>到达子目标后，其中</a:t>
            </a:r>
            <a:r>
              <a:rPr lang="en-US" altLang="zh-CN" sz="1800" dirty="0">
                <a:solidFill>
                  <a:srgbClr val="5B9BD5"/>
                </a:solidFill>
                <a:effectLst/>
                <a:ea typeface="Calibri" panose="020F0502020204030204" pitchFamily="34" charset="0"/>
              </a:rPr>
              <a:t>object</a:t>
            </a:r>
            <a:r>
              <a:rPr lang="zh-CN" altLang="zh-CN" sz="1800" dirty="0">
                <a:solidFill>
                  <a:srgbClr val="5B9BD5"/>
                </a:solidFill>
                <a:effectLst/>
                <a:ea typeface="Microsoft YaHei" panose="020B0503020204020204" pitchFamily="34" charset="-122"/>
              </a:rPr>
              <a:t>的位置可能会随机打乱，在这个时候，就需要感知到这个变化</a:t>
            </a:r>
            <a:r>
              <a:rPr lang="en-US" altLang="zh-CN" sz="1800" dirty="0">
                <a:solidFill>
                  <a:srgbClr val="5B9BD5"/>
                </a:solidFill>
                <a:effectLst/>
                <a:ea typeface="Microsoft YaHei" panose="020B0503020204020204" pitchFamily="34" charset="-122"/>
              </a:rPr>
              <a:t> </a:t>
            </a:r>
            <a:r>
              <a:rPr lang="zh-CN" altLang="zh-CN" sz="1800" dirty="0">
                <a:solidFill>
                  <a:srgbClr val="5B9BD5"/>
                </a:solidFill>
                <a:effectLst/>
                <a:ea typeface="Microsoft YaHei" panose="020B0503020204020204" pitchFamily="34" charset="-122"/>
              </a:rPr>
              <a:t>，并且做出行为调整。</a:t>
            </a:r>
            <a:endParaRPr lang="zh-CN" altLang="zh-CN" sz="1800" dirty="0">
              <a:solidFill>
                <a:srgbClr val="5B9BD5"/>
              </a:solidFill>
              <a:effectLst/>
              <a:ea typeface="Calibri" panose="020F0502020204030204" pitchFamily="34" charset="0"/>
            </a:endParaRPr>
          </a:p>
          <a:p>
            <a:pPr marL="0" marR="0">
              <a:spcBef>
                <a:spcPts val="0"/>
              </a:spcBef>
              <a:spcAft>
                <a:spcPts val="0"/>
              </a:spcAft>
            </a:pPr>
            <a:r>
              <a:rPr lang="zh-CN" altLang="zh-CN" sz="1800" dirty="0">
                <a:solidFill>
                  <a:srgbClr val="5B9BD5"/>
                </a:solidFill>
                <a:effectLst/>
                <a:ea typeface="Microsoft YaHei" panose="020B0503020204020204" pitchFamily="34" charset="-122"/>
              </a:rPr>
              <a:t>在这个场景里面，当在到达这个子目标之后，这个蓝色的目标会和其他目标进行交换，如果</a:t>
            </a:r>
            <a:r>
              <a:rPr lang="en-US" altLang="zh-CN" sz="1800" dirty="0">
                <a:solidFill>
                  <a:srgbClr val="5B9BD5"/>
                </a:solidFill>
                <a:effectLst/>
                <a:ea typeface="Calibri" panose="020F0502020204030204" pitchFamily="34" charset="0"/>
              </a:rPr>
              <a:t>agent</a:t>
            </a:r>
            <a:r>
              <a:rPr lang="zh-CN" altLang="zh-CN" sz="1800" dirty="0">
                <a:solidFill>
                  <a:srgbClr val="5B9BD5"/>
                </a:solidFill>
                <a:effectLst/>
                <a:ea typeface="Microsoft YaHei" panose="020B0503020204020204" pitchFamily="34" charset="-122"/>
              </a:rPr>
              <a:t>观察到的话，就会更改这个策略。我们增加子目标和蓝色物体的距离进行了实验，当在</a:t>
            </a:r>
            <a:r>
              <a:rPr lang="en-US" altLang="zh-CN" sz="1800" dirty="0">
                <a:solidFill>
                  <a:srgbClr val="5B9BD5"/>
                </a:solidFill>
                <a:effectLst/>
                <a:ea typeface="Calibri" panose="020F0502020204030204" pitchFamily="34" charset="0"/>
              </a:rPr>
              <a:t>agent</a:t>
            </a:r>
            <a:r>
              <a:rPr lang="zh-CN" altLang="zh-CN" sz="1800" dirty="0">
                <a:solidFill>
                  <a:srgbClr val="5B9BD5"/>
                </a:solidFill>
                <a:effectLst/>
                <a:ea typeface="Microsoft YaHei" panose="020B0503020204020204" pitchFamily="34" charset="-122"/>
              </a:rPr>
              <a:t>视线之内进行实验时，</a:t>
            </a:r>
            <a:r>
              <a:rPr lang="en-US" altLang="zh-CN" sz="1800" dirty="0">
                <a:solidFill>
                  <a:srgbClr val="5B9BD5"/>
                </a:solidFill>
                <a:effectLst/>
                <a:ea typeface="Calibri" panose="020F0502020204030204" pitchFamily="34" charset="0"/>
              </a:rPr>
              <a:t>agent</a:t>
            </a:r>
            <a:r>
              <a:rPr lang="zh-CN" altLang="zh-CN" sz="1800" dirty="0">
                <a:solidFill>
                  <a:srgbClr val="5B9BD5"/>
                </a:solidFill>
                <a:effectLst/>
                <a:ea typeface="Microsoft YaHei" panose="020B0503020204020204" pitchFamily="34" charset="-122"/>
              </a:rPr>
              <a:t>可以知道这个交换事件的，但当在视线之外，</a:t>
            </a:r>
            <a:r>
              <a:rPr lang="en-US" altLang="zh-CN" sz="1800" dirty="0">
                <a:solidFill>
                  <a:srgbClr val="5B9BD5"/>
                </a:solidFill>
                <a:effectLst/>
                <a:ea typeface="Calibri" panose="020F0502020204030204" pitchFamily="34" charset="0"/>
              </a:rPr>
              <a:t>RL</a:t>
            </a:r>
            <a:r>
              <a:rPr lang="zh-CN" altLang="zh-CN" sz="1800" dirty="0">
                <a:solidFill>
                  <a:srgbClr val="5B9BD5"/>
                </a:solidFill>
                <a:effectLst/>
                <a:ea typeface="Microsoft YaHei" panose="020B0503020204020204" pitchFamily="34" charset="-122"/>
              </a:rPr>
              <a:t>的</a:t>
            </a:r>
            <a:r>
              <a:rPr lang="en-US" altLang="zh-CN" sz="1800" dirty="0">
                <a:solidFill>
                  <a:srgbClr val="5B9BD5"/>
                </a:solidFill>
                <a:effectLst/>
                <a:ea typeface="Calibri" panose="020F0502020204030204" pitchFamily="34" charset="0"/>
              </a:rPr>
              <a:t>agent</a:t>
            </a:r>
            <a:r>
              <a:rPr lang="zh-CN" altLang="zh-CN" sz="1800" dirty="0">
                <a:solidFill>
                  <a:srgbClr val="5B9BD5"/>
                </a:solidFill>
                <a:effectLst/>
                <a:ea typeface="Microsoft YaHei" panose="020B0503020204020204" pitchFamily="34" charset="-122"/>
              </a:rPr>
              <a:t>不会由这种感知，但</a:t>
            </a:r>
            <a:r>
              <a:rPr lang="en-US" altLang="zh-CN" sz="1800" dirty="0" err="1">
                <a:solidFill>
                  <a:srgbClr val="5B9BD5"/>
                </a:solidFill>
                <a:effectLst/>
                <a:ea typeface="Calibri" panose="020F0502020204030204" pitchFamily="34" charset="0"/>
              </a:rPr>
              <a:t>tomnet</a:t>
            </a:r>
            <a:r>
              <a:rPr lang="zh-CN" altLang="zh-CN" sz="1800" dirty="0">
                <a:solidFill>
                  <a:srgbClr val="5B9BD5"/>
                </a:solidFill>
                <a:effectLst/>
                <a:ea typeface="Microsoft YaHei" panose="020B0503020204020204" pitchFamily="34" charset="-122"/>
              </a:rPr>
              <a:t>的</a:t>
            </a:r>
            <a:r>
              <a:rPr lang="en-US" altLang="zh-CN" sz="1800" dirty="0">
                <a:solidFill>
                  <a:srgbClr val="5B9BD5"/>
                </a:solidFill>
                <a:effectLst/>
                <a:ea typeface="Calibri" panose="020F0502020204030204" pitchFamily="34" charset="0"/>
              </a:rPr>
              <a:t>agent</a:t>
            </a:r>
            <a:r>
              <a:rPr lang="zh-CN" altLang="zh-CN" sz="1800" dirty="0">
                <a:solidFill>
                  <a:srgbClr val="5B9BD5"/>
                </a:solidFill>
                <a:effectLst/>
                <a:ea typeface="Microsoft YaHei" panose="020B0503020204020204" pitchFamily="34" charset="-122"/>
              </a:rPr>
              <a:t>会意识到交换事件的发生。</a:t>
            </a:r>
            <a:endParaRPr lang="zh-CN" altLang="zh-CN" sz="1800" dirty="0">
              <a:solidFill>
                <a:srgbClr val="5B9BD5"/>
              </a:solidFill>
              <a:effectLst/>
              <a:ea typeface="Calibri" panose="020F0502020204030204" pitchFamily="34" charset="0"/>
            </a:endParaRPr>
          </a:p>
          <a:p>
            <a:endParaRPr lang="en-US" altLang="zh-CN" dirty="0"/>
          </a:p>
        </p:txBody>
      </p:sp>
      <p:sp>
        <p:nvSpPr>
          <p:cNvPr id="4" name="灯片编号占位符 3"/>
          <p:cNvSpPr>
            <a:spLocks noGrp="1"/>
          </p:cNvSpPr>
          <p:nvPr>
            <p:ph type="sldNum" sz="quarter" idx="5"/>
          </p:nvPr>
        </p:nvSpPr>
        <p:spPr/>
        <p:txBody>
          <a:bodyPr/>
          <a:lstStyle/>
          <a:p>
            <a:fld id="{F1E19723-6D09-4F02-8ED7-F7818E635E42}" type="slidenum">
              <a:rPr lang="zh-CN" altLang="en-US" smtClean="0"/>
              <a:t>13</a:t>
            </a:fld>
            <a:endParaRPr lang="zh-CN" altLang="en-US"/>
          </a:p>
        </p:txBody>
      </p:sp>
    </p:spTree>
    <p:extLst>
      <p:ext uri="{BB962C8B-B14F-4D97-AF65-F5344CB8AC3E}">
        <p14:creationId xmlns:p14="http://schemas.microsoft.com/office/powerpoint/2010/main" val="17985385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a:t>Tomnet</a:t>
            </a:r>
            <a:r>
              <a:rPr lang="zh-CN" altLang="en-US" dirty="0"/>
              <a:t>可以对一个新的行为模式进行建模预测。</a:t>
            </a:r>
            <a:endParaRPr lang="en-US" altLang="zh-CN" dirty="0"/>
          </a:p>
        </p:txBody>
      </p:sp>
      <p:sp>
        <p:nvSpPr>
          <p:cNvPr id="4" name="灯片编号占位符 3"/>
          <p:cNvSpPr>
            <a:spLocks noGrp="1"/>
          </p:cNvSpPr>
          <p:nvPr>
            <p:ph type="sldNum" sz="quarter" idx="5"/>
          </p:nvPr>
        </p:nvSpPr>
        <p:spPr/>
        <p:txBody>
          <a:bodyPr/>
          <a:lstStyle/>
          <a:p>
            <a:fld id="{F1E19723-6D09-4F02-8ED7-F7818E635E42}" type="slidenum">
              <a:rPr lang="zh-CN" altLang="en-US" smtClean="0"/>
              <a:t>14</a:t>
            </a:fld>
            <a:endParaRPr lang="zh-CN" altLang="en-US"/>
          </a:p>
        </p:txBody>
      </p:sp>
    </p:spTree>
    <p:extLst>
      <p:ext uri="{BB962C8B-B14F-4D97-AF65-F5344CB8AC3E}">
        <p14:creationId xmlns:p14="http://schemas.microsoft.com/office/powerpoint/2010/main" val="11192759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a:spcBef>
                <a:spcPts val="0"/>
              </a:spcBef>
              <a:spcAft>
                <a:spcPts val="0"/>
              </a:spcAft>
            </a:pPr>
            <a:r>
              <a:rPr lang="zh-CN" altLang="zh-CN" sz="1800" dirty="0">
                <a:effectLst/>
                <a:ea typeface="Microsoft YaHei" panose="020B0503020204020204" pitchFamily="34" charset="-122"/>
              </a:rPr>
              <a:t>受</a:t>
            </a:r>
            <a:r>
              <a:rPr lang="en-US" altLang="zh-CN" sz="1800" dirty="0" err="1">
                <a:effectLst/>
                <a:ea typeface="Calibri" panose="020F0502020204030204" pitchFamily="34" charset="0"/>
              </a:rPr>
              <a:t>tomnet</a:t>
            </a:r>
            <a:r>
              <a:rPr lang="zh-CN" altLang="zh-CN" sz="1800" dirty="0">
                <a:effectLst/>
                <a:ea typeface="Microsoft YaHei" panose="020B0503020204020204" pitchFamily="34" charset="-122"/>
              </a:rPr>
              <a:t>中目标偏好推测实验的启发，通过行为交互，来学习到</a:t>
            </a:r>
            <a:r>
              <a:rPr lang="en-US" altLang="zh-CN" sz="1800" dirty="0">
                <a:effectLst/>
                <a:ea typeface="Calibri" panose="020F0502020204030204" pitchFamily="34" charset="0"/>
              </a:rPr>
              <a:t>agent</a:t>
            </a:r>
            <a:r>
              <a:rPr lang="zh-CN" altLang="zh-CN" sz="1800" dirty="0">
                <a:effectLst/>
                <a:ea typeface="Microsoft YaHei" panose="020B0503020204020204" pitchFamily="34" charset="-122"/>
              </a:rPr>
              <a:t>的社交网络。</a:t>
            </a:r>
            <a:endParaRPr lang="zh-CN" altLang="zh-CN" sz="1800" dirty="0">
              <a:effectLst/>
              <a:ea typeface="Calibri" panose="020F0502020204030204" pitchFamily="34" charset="0"/>
            </a:endParaRPr>
          </a:p>
          <a:p>
            <a:endParaRPr lang="en-US" altLang="zh-CN" dirty="0"/>
          </a:p>
        </p:txBody>
      </p:sp>
      <p:sp>
        <p:nvSpPr>
          <p:cNvPr id="4" name="灯片编号占位符 3"/>
          <p:cNvSpPr>
            <a:spLocks noGrp="1"/>
          </p:cNvSpPr>
          <p:nvPr>
            <p:ph type="sldNum" sz="quarter" idx="5"/>
          </p:nvPr>
        </p:nvSpPr>
        <p:spPr/>
        <p:txBody>
          <a:bodyPr/>
          <a:lstStyle/>
          <a:p>
            <a:fld id="{F1E19723-6D09-4F02-8ED7-F7818E635E42}" type="slidenum">
              <a:rPr lang="zh-CN" altLang="en-US" smtClean="0"/>
              <a:t>15</a:t>
            </a:fld>
            <a:endParaRPr lang="zh-CN" altLang="en-US"/>
          </a:p>
        </p:txBody>
      </p:sp>
    </p:spTree>
    <p:extLst>
      <p:ext uri="{BB962C8B-B14F-4D97-AF65-F5344CB8AC3E}">
        <p14:creationId xmlns:p14="http://schemas.microsoft.com/office/powerpoint/2010/main" val="20297504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a:spcBef>
                <a:spcPts val="0"/>
              </a:spcBef>
              <a:spcAft>
                <a:spcPts val="0"/>
              </a:spcAft>
            </a:pPr>
            <a:r>
              <a:rPr lang="zh-CN" altLang="zh-CN" sz="1800" dirty="0">
                <a:effectLst/>
                <a:ea typeface="Microsoft YaHei" panose="020B0503020204020204" pitchFamily="34" charset="-122"/>
              </a:rPr>
              <a:t>人类的社交互动充满了行为偏好，这些偏好源于隐藏的社交网络表征。基于行为主体和社会目标行为交互方式中的隐含信息来学习和预测社会偏好。</a:t>
            </a:r>
          </a:p>
          <a:p>
            <a:pPr marL="0" marR="0">
              <a:spcBef>
                <a:spcPts val="0"/>
              </a:spcBef>
              <a:spcAft>
                <a:spcPts val="0"/>
              </a:spcAft>
            </a:pPr>
            <a:r>
              <a:rPr lang="zh-CN" altLang="zh-CN" sz="1800" dirty="0">
                <a:effectLst/>
                <a:ea typeface="Microsoft YaHei" panose="020B0503020204020204" pitchFamily="34" charset="-122"/>
              </a:rPr>
              <a:t>他们进行的实验就是首先让参与者填写一个角色表，然后填写一个社会支持调查问卷，根据这个问卷就能对其社会支持测试进行打分。</a:t>
            </a:r>
          </a:p>
          <a:p>
            <a:pPr marL="0" marR="0">
              <a:spcBef>
                <a:spcPts val="0"/>
              </a:spcBef>
              <a:spcAft>
                <a:spcPts val="0"/>
              </a:spcAft>
            </a:pPr>
            <a:r>
              <a:rPr lang="zh-CN" altLang="zh-CN" sz="1800" dirty="0">
                <a:effectLst/>
                <a:ea typeface="Microsoft YaHei" panose="020B0503020204020204" pitchFamily="34" charset="-122"/>
              </a:rPr>
              <a:t>最后让参与者进行迷宫游戏，游戏中</a:t>
            </a:r>
            <a:r>
              <a:rPr lang="en-US" altLang="zh-CN" sz="1800" dirty="0">
                <a:effectLst/>
                <a:ea typeface="Calibri" panose="020F0502020204030204" pitchFamily="34" charset="0"/>
              </a:rPr>
              <a:t>agent</a:t>
            </a:r>
            <a:r>
              <a:rPr lang="zh-CN" altLang="zh-CN" sz="1800" dirty="0">
                <a:effectLst/>
                <a:ea typeface="Microsoft YaHei" panose="020B0503020204020204" pitchFamily="34" charset="-122"/>
              </a:rPr>
              <a:t>需要得到一个目标，这个目标就代表之前的四个角色，</a:t>
            </a:r>
            <a:r>
              <a:rPr lang="en-US" altLang="zh-CN" sz="1800" dirty="0">
                <a:effectLst/>
                <a:ea typeface="Calibri" panose="020F0502020204030204" pitchFamily="34" charset="0"/>
              </a:rPr>
              <a:t>agent</a:t>
            </a:r>
            <a:r>
              <a:rPr lang="zh-CN" altLang="zh-CN" sz="1800" dirty="0">
                <a:effectLst/>
                <a:ea typeface="Microsoft YaHei" panose="020B0503020204020204" pitchFamily="34" charset="-122"/>
              </a:rPr>
              <a:t>最后的得分就是目标价值减去步数。通过同一个参与者在不同场景下进行游戏，就能推断出这个参与者进行的社交偏好的排序。</a:t>
            </a:r>
            <a:endParaRPr lang="zh-CN" altLang="zh-CN" sz="1800" dirty="0">
              <a:effectLst/>
              <a:ea typeface="Calibri" panose="020F0502020204030204" pitchFamily="34" charset="0"/>
            </a:endParaRPr>
          </a:p>
          <a:p>
            <a:endParaRPr lang="zh-CN" altLang="en-US" dirty="0"/>
          </a:p>
        </p:txBody>
      </p:sp>
      <p:sp>
        <p:nvSpPr>
          <p:cNvPr id="4" name="灯片编号占位符 3"/>
          <p:cNvSpPr>
            <a:spLocks noGrp="1"/>
          </p:cNvSpPr>
          <p:nvPr>
            <p:ph type="sldNum" sz="quarter" idx="5"/>
          </p:nvPr>
        </p:nvSpPr>
        <p:spPr/>
        <p:txBody>
          <a:bodyPr/>
          <a:lstStyle/>
          <a:p>
            <a:fld id="{F1E19723-6D09-4F02-8ED7-F7818E635E42}" type="slidenum">
              <a:rPr lang="zh-CN" altLang="en-US" smtClean="0"/>
              <a:t>16</a:t>
            </a:fld>
            <a:endParaRPr lang="zh-CN" altLang="en-US"/>
          </a:p>
        </p:txBody>
      </p:sp>
    </p:spTree>
    <p:extLst>
      <p:ext uri="{BB962C8B-B14F-4D97-AF65-F5344CB8AC3E}">
        <p14:creationId xmlns:p14="http://schemas.microsoft.com/office/powerpoint/2010/main" val="1202020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dirty="0">
                <a:effectLst/>
                <a:ea typeface="Microsoft YaHei" panose="020B0503020204020204" pitchFamily="34" charset="-122"/>
              </a:rPr>
              <a:t>最后让参与者进行迷宫游戏，游戏中</a:t>
            </a:r>
            <a:r>
              <a:rPr lang="en-US" altLang="zh-CN" sz="1200" dirty="0">
                <a:effectLst/>
                <a:ea typeface="Calibri" panose="020F0502020204030204" pitchFamily="34" charset="0"/>
              </a:rPr>
              <a:t>agent</a:t>
            </a:r>
            <a:r>
              <a:rPr lang="zh-CN" altLang="zh-CN" sz="1200" dirty="0">
                <a:effectLst/>
                <a:ea typeface="Microsoft YaHei" panose="020B0503020204020204" pitchFamily="34" charset="-122"/>
              </a:rPr>
              <a:t>需要得到一个目标，这个目标就代表之前的四个角色，</a:t>
            </a:r>
            <a:r>
              <a:rPr lang="en-US" altLang="zh-CN" sz="1200" dirty="0">
                <a:effectLst/>
                <a:ea typeface="Calibri" panose="020F0502020204030204" pitchFamily="34" charset="0"/>
              </a:rPr>
              <a:t>agent</a:t>
            </a:r>
            <a:r>
              <a:rPr lang="zh-CN" altLang="zh-CN" sz="1200" dirty="0">
                <a:effectLst/>
                <a:ea typeface="Microsoft YaHei" panose="020B0503020204020204" pitchFamily="34" charset="-122"/>
              </a:rPr>
              <a:t>最后的得分就是目标价值减去步数。通过同一个参与者在不同场景下进行游戏，就能推断出这个参与者进行的社交偏好的排序。</a:t>
            </a:r>
            <a:endParaRPr lang="zh-CN" altLang="zh-CN" sz="1200" dirty="0">
              <a:effectLst/>
              <a:ea typeface="Calibri" panose="020F0502020204030204" pitchFamily="34" charset="0"/>
            </a:endParaRPr>
          </a:p>
          <a:p>
            <a:endParaRPr lang="en-US" altLang="zh-CN" dirty="0"/>
          </a:p>
        </p:txBody>
      </p:sp>
      <p:sp>
        <p:nvSpPr>
          <p:cNvPr id="4" name="灯片编号占位符 3"/>
          <p:cNvSpPr>
            <a:spLocks noGrp="1"/>
          </p:cNvSpPr>
          <p:nvPr>
            <p:ph type="sldNum" sz="quarter" idx="5"/>
          </p:nvPr>
        </p:nvSpPr>
        <p:spPr/>
        <p:txBody>
          <a:bodyPr/>
          <a:lstStyle/>
          <a:p>
            <a:fld id="{F1E19723-6D09-4F02-8ED7-F7818E635E42}" type="slidenum">
              <a:rPr lang="zh-CN" altLang="en-US" smtClean="0"/>
              <a:t>17</a:t>
            </a:fld>
            <a:endParaRPr lang="zh-CN" altLang="en-US"/>
          </a:p>
        </p:txBody>
      </p:sp>
    </p:spTree>
    <p:extLst>
      <p:ext uri="{BB962C8B-B14F-4D97-AF65-F5344CB8AC3E}">
        <p14:creationId xmlns:p14="http://schemas.microsoft.com/office/powerpoint/2010/main" val="16106626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a:spcBef>
                <a:spcPts val="0"/>
              </a:spcBef>
              <a:spcAft>
                <a:spcPts val="0"/>
              </a:spcAft>
            </a:pPr>
            <a:endParaRPr lang="en-US" altLang="zh-CN" sz="1800" dirty="0">
              <a:solidFill>
                <a:srgbClr val="5B9BD5"/>
              </a:solidFill>
              <a:effectLst/>
              <a:ea typeface="Microsoft YaHei" panose="020B0503020204020204" pitchFamily="34" charset="-122"/>
            </a:endParaRPr>
          </a:p>
          <a:p>
            <a:pPr marL="0" marR="0">
              <a:spcBef>
                <a:spcPts val="0"/>
              </a:spcBef>
              <a:spcAft>
                <a:spcPts val="0"/>
              </a:spcAft>
            </a:pPr>
            <a:endParaRPr lang="en-US" altLang="zh-CN" sz="1800" dirty="0">
              <a:solidFill>
                <a:srgbClr val="5B9BD5"/>
              </a:solidFill>
              <a:effectLst/>
              <a:ea typeface="Microsoft YaHei" panose="020B0503020204020204" pitchFamily="34" charset="-122"/>
            </a:endParaRPr>
          </a:p>
          <a:p>
            <a:pPr marL="0" marR="0">
              <a:spcBef>
                <a:spcPts val="0"/>
              </a:spcBef>
              <a:spcAft>
                <a:spcPts val="0"/>
              </a:spcAft>
            </a:pPr>
            <a:r>
              <a:rPr lang="zh-CN" altLang="zh-CN" sz="1800" dirty="0">
                <a:solidFill>
                  <a:srgbClr val="5B9BD5"/>
                </a:solidFill>
                <a:effectLst/>
                <a:ea typeface="Microsoft YaHei" panose="020B0503020204020204" pitchFamily="34" charset="-122"/>
              </a:rPr>
              <a:t>与上一篇不同，上一篇是给出一条轨迹，然后对这次的轨迹进行预测，但因为我们最后得到偏好的排序是需要多条轨迹进行联合推理的</a:t>
            </a:r>
          </a:p>
          <a:p>
            <a:pPr marL="0" marR="0">
              <a:spcBef>
                <a:spcPts val="0"/>
              </a:spcBef>
              <a:spcAft>
                <a:spcPts val="0"/>
              </a:spcAft>
            </a:pPr>
            <a:r>
              <a:rPr lang="zh-CN" altLang="zh-CN" sz="1800" dirty="0">
                <a:effectLst/>
                <a:ea typeface="Microsoft YaHei" panose="020B0503020204020204" pitchFamily="34" charset="-122"/>
              </a:rPr>
              <a:t>在测试阶段，给出</a:t>
            </a:r>
            <a:r>
              <a:rPr lang="en-US" altLang="zh-CN" sz="1800" dirty="0">
                <a:effectLst/>
                <a:ea typeface="Calibri" panose="020F0502020204030204" pitchFamily="34" charset="0"/>
              </a:rPr>
              <a:t>100</a:t>
            </a:r>
            <a:r>
              <a:rPr lang="zh-CN" altLang="zh-CN" sz="1800" dirty="0">
                <a:effectLst/>
                <a:ea typeface="Microsoft YaHei" panose="020B0503020204020204" pitchFamily="34" charset="-122"/>
              </a:rPr>
              <a:t>个轨迹和新场景（这一百个轨迹最终目标包含四个目标），依次放到网络中，这个新场景是一个特殊的场景，</a:t>
            </a:r>
            <a:r>
              <a:rPr lang="zh-CN" altLang="zh-CN" sz="1800" dirty="0">
                <a:solidFill>
                  <a:srgbClr val="5B9BD5"/>
                </a:solidFill>
                <a:effectLst/>
                <a:ea typeface="Microsoft YaHei" panose="020B0503020204020204" pitchFamily="34" charset="-122"/>
              </a:rPr>
              <a:t>该场景没有障碍物，并且将各个目标的距离是等距的，最后的结果进行平均，得到四个目标的偏好值，然后进行排序。</a:t>
            </a:r>
            <a:endParaRPr lang="zh-CN" altLang="zh-CN" sz="1800" dirty="0">
              <a:effectLst/>
              <a:ea typeface="Calibri" panose="020F0502020204030204" pitchFamily="34" charset="0"/>
            </a:endParaRPr>
          </a:p>
          <a:p>
            <a:endParaRPr lang="en-US" altLang="zh-CN" dirty="0"/>
          </a:p>
        </p:txBody>
      </p:sp>
      <p:sp>
        <p:nvSpPr>
          <p:cNvPr id="4" name="灯片编号占位符 3"/>
          <p:cNvSpPr>
            <a:spLocks noGrp="1"/>
          </p:cNvSpPr>
          <p:nvPr>
            <p:ph type="sldNum" sz="quarter" idx="5"/>
          </p:nvPr>
        </p:nvSpPr>
        <p:spPr/>
        <p:txBody>
          <a:bodyPr/>
          <a:lstStyle/>
          <a:p>
            <a:fld id="{F1E19723-6D09-4F02-8ED7-F7818E635E42}" type="slidenum">
              <a:rPr lang="zh-CN" altLang="en-US" smtClean="0"/>
              <a:t>18</a:t>
            </a:fld>
            <a:endParaRPr lang="zh-CN" altLang="en-US"/>
          </a:p>
        </p:txBody>
      </p:sp>
    </p:spTree>
    <p:extLst>
      <p:ext uri="{BB962C8B-B14F-4D97-AF65-F5344CB8AC3E}">
        <p14:creationId xmlns:p14="http://schemas.microsoft.com/office/powerpoint/2010/main" val="19623440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左：与模拟数据进行对比（</a:t>
            </a:r>
            <a:r>
              <a:rPr lang="en-US" altLang="zh-CN" dirty="0"/>
              <a:t>RL</a:t>
            </a:r>
            <a:r>
              <a:rPr lang="zh-CN" altLang="en-US" dirty="0"/>
              <a:t>）</a:t>
            </a:r>
            <a:endParaRPr lang="en-US" altLang="zh-CN" dirty="0"/>
          </a:p>
          <a:p>
            <a:r>
              <a:rPr lang="zh-CN" altLang="en-US" dirty="0"/>
              <a:t>右：与人类结果的对比</a:t>
            </a:r>
            <a:endParaRPr lang="en-US" altLang="zh-CN" dirty="0"/>
          </a:p>
          <a:p>
            <a:endParaRPr lang="en-US" altLang="zh-CN" dirty="0"/>
          </a:p>
        </p:txBody>
      </p:sp>
      <p:sp>
        <p:nvSpPr>
          <p:cNvPr id="4" name="灯片编号占位符 3"/>
          <p:cNvSpPr>
            <a:spLocks noGrp="1"/>
          </p:cNvSpPr>
          <p:nvPr>
            <p:ph type="sldNum" sz="quarter" idx="5"/>
          </p:nvPr>
        </p:nvSpPr>
        <p:spPr/>
        <p:txBody>
          <a:bodyPr/>
          <a:lstStyle/>
          <a:p>
            <a:fld id="{F1E19723-6D09-4F02-8ED7-F7818E635E42}" type="slidenum">
              <a:rPr lang="zh-CN" altLang="en-US" smtClean="0"/>
              <a:t>19</a:t>
            </a:fld>
            <a:endParaRPr lang="zh-CN" altLang="en-US"/>
          </a:p>
        </p:txBody>
      </p:sp>
    </p:spTree>
    <p:extLst>
      <p:ext uri="{BB962C8B-B14F-4D97-AF65-F5344CB8AC3E}">
        <p14:creationId xmlns:p14="http://schemas.microsoft.com/office/powerpoint/2010/main" val="10433153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a:t>ToMnet</a:t>
            </a:r>
            <a:r>
              <a:rPr lang="en-US" altLang="zh-CN" dirty="0"/>
              <a:t> on goal-driven agents.</a:t>
            </a:r>
          </a:p>
          <a:p>
            <a:r>
              <a:rPr lang="en-US" altLang="zh-CN" dirty="0"/>
              <a:t>Agent</a:t>
            </a:r>
            <a:r>
              <a:rPr lang="zh-CN" altLang="en-US" dirty="0"/>
              <a:t>有一个目标，四个目标的其中一个，根据以往的轨迹来推测出</a:t>
            </a:r>
            <a:r>
              <a:rPr lang="en-US" altLang="zh-CN" dirty="0"/>
              <a:t>agent</a:t>
            </a:r>
            <a:r>
              <a:rPr lang="zh-CN" altLang="en-US" dirty="0"/>
              <a:t>的目标和在一个新的场景中，</a:t>
            </a:r>
            <a:r>
              <a:rPr lang="en-US" altLang="zh-CN" dirty="0"/>
              <a:t>agent</a:t>
            </a:r>
            <a:r>
              <a:rPr lang="zh-CN" altLang="en-US" dirty="0"/>
              <a:t>的动作</a:t>
            </a:r>
            <a:endParaRPr lang="en-US" altLang="zh-CN" dirty="0"/>
          </a:p>
        </p:txBody>
      </p:sp>
      <p:sp>
        <p:nvSpPr>
          <p:cNvPr id="4" name="灯片编号占位符 3"/>
          <p:cNvSpPr>
            <a:spLocks noGrp="1"/>
          </p:cNvSpPr>
          <p:nvPr>
            <p:ph type="sldNum" sz="quarter" idx="5"/>
          </p:nvPr>
        </p:nvSpPr>
        <p:spPr/>
        <p:txBody>
          <a:bodyPr/>
          <a:lstStyle/>
          <a:p>
            <a:fld id="{F1E19723-6D09-4F02-8ED7-F7818E635E42}" type="slidenum">
              <a:rPr lang="zh-CN" altLang="en-US" smtClean="0"/>
              <a:t>20</a:t>
            </a:fld>
            <a:endParaRPr lang="zh-CN" altLang="en-US"/>
          </a:p>
        </p:txBody>
      </p:sp>
    </p:spTree>
    <p:extLst>
      <p:ext uri="{BB962C8B-B14F-4D97-AF65-F5344CB8AC3E}">
        <p14:creationId xmlns:p14="http://schemas.microsoft.com/office/powerpoint/2010/main" val="25684636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a:spcBef>
                <a:spcPts val="0"/>
              </a:spcBef>
              <a:spcAft>
                <a:spcPts val="0"/>
              </a:spcAft>
            </a:pPr>
            <a:r>
              <a:rPr lang="zh-CN" altLang="zh-CN" sz="1800" dirty="0">
                <a:effectLst/>
                <a:ea typeface="Microsoft YaHei" panose="020B0503020204020204" pitchFamily="34" charset="-122"/>
              </a:rPr>
              <a:t>提出了一个由大量程序生成</a:t>
            </a:r>
            <a:r>
              <a:rPr lang="en-US" altLang="zh-CN" sz="1800" dirty="0">
                <a:effectLst/>
                <a:ea typeface="Calibri" panose="020F0502020204030204" pitchFamily="34" charset="0"/>
              </a:rPr>
              <a:t>3D</a:t>
            </a:r>
            <a:r>
              <a:rPr lang="zh-CN" altLang="zh-CN" sz="1800" dirty="0">
                <a:effectLst/>
                <a:ea typeface="Microsoft YaHei" panose="020B0503020204020204" pitchFamily="34" charset="-122"/>
              </a:rPr>
              <a:t>动画数据集组成的</a:t>
            </a:r>
            <a:r>
              <a:rPr lang="en-US" altLang="zh-CN" sz="1800" dirty="0">
                <a:effectLst/>
                <a:ea typeface="Calibri" panose="020F0502020204030204" pitchFamily="34" charset="0"/>
              </a:rPr>
              <a:t>benchmark</a:t>
            </a:r>
            <a:r>
              <a:rPr lang="zh-CN" altLang="zh-CN" sz="1800" dirty="0">
                <a:effectLst/>
                <a:ea typeface="Microsoft YaHei" panose="020B0503020204020204" pitchFamily="34" charset="-122"/>
              </a:rPr>
              <a:t>，</a:t>
            </a:r>
            <a:r>
              <a:rPr lang="en-US" altLang="zh-CN" sz="1800" dirty="0">
                <a:effectLst/>
                <a:ea typeface="Calibri" panose="020F0502020204030204" pitchFamily="34" charset="0"/>
              </a:rPr>
              <a:t>AGENT(</a:t>
            </a:r>
            <a:r>
              <a:rPr lang="zh-CN" altLang="zh-CN" sz="1800" dirty="0">
                <a:effectLst/>
                <a:ea typeface="Microsoft YaHei" panose="020B0503020204020204" pitchFamily="34" charset="-122"/>
              </a:rPr>
              <a:t>动作、目标、效率、约束、效用</a:t>
            </a:r>
            <a:r>
              <a:rPr lang="en-US" altLang="zh-CN" sz="1800" dirty="0">
                <a:effectLst/>
                <a:ea typeface="Calibri" panose="020F0502020204030204" pitchFamily="34" charset="0"/>
              </a:rPr>
              <a:t>)</a:t>
            </a:r>
            <a:r>
              <a:rPr lang="zh-CN" altLang="zh-CN" sz="1800" dirty="0">
                <a:effectLst/>
                <a:ea typeface="Microsoft YaHei" panose="020B0503020204020204" pitchFamily="34" charset="-122"/>
              </a:rPr>
              <a:t>，围绕四个场景</a:t>
            </a:r>
            <a:r>
              <a:rPr lang="en-US" altLang="zh-CN" sz="1800" dirty="0">
                <a:effectLst/>
                <a:ea typeface="Calibri" panose="020F0502020204030204" pitchFamily="34" charset="0"/>
              </a:rPr>
              <a:t>(</a:t>
            </a:r>
            <a:r>
              <a:rPr lang="zh-CN" altLang="zh-CN" sz="1800" dirty="0">
                <a:effectLst/>
                <a:ea typeface="Microsoft YaHei" panose="020B0503020204020204" pitchFamily="34" charset="-122"/>
              </a:rPr>
              <a:t>目标偏好、行动效率、未观察到的约束、以及成本</a:t>
            </a:r>
            <a:r>
              <a:rPr lang="en-US" altLang="zh-CN" sz="1800" dirty="0">
                <a:effectLst/>
                <a:ea typeface="Calibri" panose="020F0502020204030204" pitchFamily="34" charset="0"/>
              </a:rPr>
              <a:t>-</a:t>
            </a:r>
            <a:r>
              <a:rPr lang="zh-CN" altLang="zh-CN" sz="1800" dirty="0">
                <a:effectLst/>
                <a:ea typeface="Microsoft YaHei" panose="020B0503020204020204" pitchFamily="34" charset="-122"/>
              </a:rPr>
              <a:t>回报的权衡</a:t>
            </a:r>
            <a:r>
              <a:rPr lang="en-US" altLang="zh-CN" sz="1800" dirty="0">
                <a:effectLst/>
                <a:ea typeface="Calibri" panose="020F0502020204030204" pitchFamily="34" charset="0"/>
              </a:rPr>
              <a:t>)</a:t>
            </a:r>
            <a:r>
              <a:rPr lang="zh-CN" altLang="zh-CN" sz="1800" dirty="0">
                <a:effectLst/>
                <a:ea typeface="Microsoft YaHei" panose="020B0503020204020204" pitchFamily="34" charset="-122"/>
              </a:rPr>
              <a:t>，探索核心直觉心理学的关键概念。</a:t>
            </a:r>
            <a:endParaRPr lang="zh-CN" altLang="zh-CN" sz="1800" dirty="0">
              <a:effectLst/>
              <a:ea typeface="Calibri" panose="020F0502020204030204" pitchFamily="34" charset="0"/>
            </a:endParaRPr>
          </a:p>
          <a:p>
            <a:pPr marL="0" marR="0">
              <a:spcBef>
                <a:spcPts val="0"/>
              </a:spcBef>
              <a:spcAft>
                <a:spcPts val="0"/>
              </a:spcAft>
            </a:pPr>
            <a:r>
              <a:rPr lang="zh-CN" altLang="zh-CN" sz="1800" dirty="0">
                <a:effectLst/>
                <a:ea typeface="Calibri" panose="020F0502020204030204" pitchFamily="34" charset="0"/>
              </a:rPr>
              <a:t> </a:t>
            </a:r>
          </a:p>
          <a:p>
            <a:pPr marL="0" marR="0">
              <a:spcBef>
                <a:spcPts val="0"/>
              </a:spcBef>
              <a:spcAft>
                <a:spcPts val="0"/>
              </a:spcAft>
            </a:pPr>
            <a:r>
              <a:rPr lang="zh-CN" altLang="zh-CN" sz="1800" dirty="0">
                <a:effectLst/>
                <a:ea typeface="Microsoft YaHei" panose="020B0503020204020204" pitchFamily="34" charset="-122"/>
              </a:rPr>
              <a:t>数据集总共包括。。，一共设计了。。个试验。</a:t>
            </a:r>
          </a:p>
          <a:p>
            <a:pPr marL="0" marR="0">
              <a:spcBef>
                <a:spcPts val="0"/>
              </a:spcBef>
              <a:spcAft>
                <a:spcPts val="0"/>
              </a:spcAft>
            </a:pPr>
            <a:r>
              <a:rPr lang="zh-CN" altLang="zh-CN" sz="1800" dirty="0">
                <a:effectLst/>
                <a:ea typeface="Microsoft YaHei" panose="020B0503020204020204" pitchFamily="34" charset="-122"/>
              </a:rPr>
              <a:t>提供了原始视频的</a:t>
            </a:r>
            <a:r>
              <a:rPr lang="en-US" altLang="zh-CN" sz="1800" dirty="0">
                <a:effectLst/>
                <a:ea typeface="Microsoft YaHei" panose="020B0503020204020204" pitchFamily="34" charset="-122"/>
              </a:rPr>
              <a:t>RGB</a:t>
            </a:r>
            <a:r>
              <a:rPr lang="zh-CN" altLang="zh-CN" sz="1800" dirty="0">
                <a:effectLst/>
                <a:ea typeface="Microsoft YaHei" panose="020B0503020204020204" pitchFamily="34" charset="-122"/>
              </a:rPr>
              <a:t>，深度图，以及实例分割图，视频中涉及的一些不同形状的物体（</a:t>
            </a:r>
            <a:r>
              <a:rPr lang="en-US" altLang="zh-CN" sz="1800" dirty="0">
                <a:effectLst/>
                <a:ea typeface="Microsoft YaHei" panose="020B0503020204020204" pitchFamily="34" charset="-122"/>
              </a:rPr>
              <a:t>agent,</a:t>
            </a:r>
            <a:r>
              <a:rPr lang="zh-CN" altLang="zh-CN" sz="1800" dirty="0">
                <a:effectLst/>
                <a:ea typeface="Microsoft YaHei" panose="020B0503020204020204" pitchFamily="34" charset="-122"/>
              </a:rPr>
              <a:t>或者目标啊），和一些障碍物</a:t>
            </a:r>
          </a:p>
          <a:p>
            <a:endParaRPr lang="en-US" altLang="zh-CN" dirty="0"/>
          </a:p>
        </p:txBody>
      </p:sp>
      <p:sp>
        <p:nvSpPr>
          <p:cNvPr id="4" name="灯片编号占位符 3"/>
          <p:cNvSpPr>
            <a:spLocks noGrp="1"/>
          </p:cNvSpPr>
          <p:nvPr>
            <p:ph type="sldNum" sz="quarter" idx="5"/>
          </p:nvPr>
        </p:nvSpPr>
        <p:spPr/>
        <p:txBody>
          <a:bodyPr/>
          <a:lstStyle/>
          <a:p>
            <a:fld id="{F1E19723-6D09-4F02-8ED7-F7818E635E42}" type="slidenum">
              <a:rPr lang="zh-CN" altLang="en-US" smtClean="0"/>
              <a:t>21</a:t>
            </a:fld>
            <a:endParaRPr lang="zh-CN" altLang="en-US"/>
          </a:p>
        </p:txBody>
      </p:sp>
    </p:spTree>
    <p:extLst>
      <p:ext uri="{BB962C8B-B14F-4D97-AF65-F5344CB8AC3E}">
        <p14:creationId xmlns:p14="http://schemas.microsoft.com/office/powerpoint/2010/main" val="27881954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a:spcBef>
                <a:spcPts val="0"/>
              </a:spcBef>
              <a:spcAft>
                <a:spcPts val="0"/>
              </a:spcAft>
            </a:pPr>
            <a:r>
              <a:rPr lang="zh-CN" altLang="zh-CN" sz="1800" dirty="0">
                <a:effectLst/>
                <a:ea typeface="Microsoft YaHei" panose="020B0503020204020204" pitchFamily="34" charset="-122"/>
              </a:rPr>
              <a:t>比如一些自闭症的治疗（根据病人的行为推测他们的行为）</a:t>
            </a:r>
          </a:p>
          <a:p>
            <a:pPr marL="0" marR="0">
              <a:spcBef>
                <a:spcPts val="0"/>
              </a:spcBef>
              <a:spcAft>
                <a:spcPts val="0"/>
              </a:spcAft>
            </a:pPr>
            <a:r>
              <a:rPr lang="zh-CN" altLang="zh-CN" sz="1800" dirty="0">
                <a:effectLst/>
                <a:ea typeface="Microsoft YaHei" panose="020B0503020204020204" pitchFamily="34" charset="-122"/>
              </a:rPr>
              <a:t>自主驾驶里面：根据路人的眼神，姿势来推断要做的行为。</a:t>
            </a:r>
          </a:p>
          <a:p>
            <a:endParaRPr lang="en-US" altLang="zh-CN" dirty="0"/>
          </a:p>
          <a:p>
            <a:r>
              <a:rPr lang="en-US" altLang="zh-CN" sz="1800" dirty="0">
                <a:effectLst/>
                <a:ea typeface="Calibri" panose="020F0502020204030204" pitchFamily="34" charset="0"/>
              </a:rPr>
              <a:t>1.</a:t>
            </a:r>
            <a:r>
              <a:rPr lang="zh-CN" altLang="zh-CN" sz="1800" dirty="0">
                <a:effectLst/>
                <a:ea typeface="Microsoft YaHei" panose="020B0503020204020204" pitchFamily="34" charset="-122"/>
              </a:rPr>
              <a:t>将意图，行为和环境状态的因果关系建模为一个贝叶斯网络，通过贝叶斯逆推理推测出人的意图，也可以进行行为的预测</a:t>
            </a:r>
            <a:endParaRPr lang="zh-CN" altLang="en-US" dirty="0"/>
          </a:p>
        </p:txBody>
      </p:sp>
      <p:sp>
        <p:nvSpPr>
          <p:cNvPr id="4" name="灯片编号占位符 3"/>
          <p:cNvSpPr>
            <a:spLocks noGrp="1"/>
          </p:cNvSpPr>
          <p:nvPr>
            <p:ph type="sldNum" sz="quarter" idx="5"/>
          </p:nvPr>
        </p:nvSpPr>
        <p:spPr/>
        <p:txBody>
          <a:bodyPr/>
          <a:lstStyle/>
          <a:p>
            <a:fld id="{F1E19723-6D09-4F02-8ED7-F7818E635E42}" type="slidenum">
              <a:rPr lang="zh-CN" altLang="en-US" smtClean="0"/>
              <a:t>3</a:t>
            </a:fld>
            <a:endParaRPr lang="zh-CN" altLang="en-US"/>
          </a:p>
        </p:txBody>
      </p:sp>
    </p:spTree>
    <p:extLst>
      <p:ext uri="{BB962C8B-B14F-4D97-AF65-F5344CB8AC3E}">
        <p14:creationId xmlns:p14="http://schemas.microsoft.com/office/powerpoint/2010/main" val="285194573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a:spcBef>
                <a:spcPts val="0"/>
              </a:spcBef>
              <a:spcAft>
                <a:spcPts val="0"/>
              </a:spcAft>
            </a:pPr>
            <a:r>
              <a:rPr lang="en-US" altLang="zh-CN" sz="1800" b="1" dirty="0">
                <a:solidFill>
                  <a:srgbClr val="2E75B5"/>
                </a:solidFill>
                <a:effectLst/>
                <a:ea typeface="Calibri" panose="020F0502020204030204" pitchFamily="34" charset="0"/>
              </a:rPr>
              <a:t>Scenario 1: Goal Preferences.</a:t>
            </a:r>
          </a:p>
          <a:p>
            <a:pPr marL="0" marR="0">
              <a:spcBef>
                <a:spcPts val="0"/>
              </a:spcBef>
              <a:spcAft>
                <a:spcPts val="0"/>
              </a:spcAft>
            </a:pPr>
            <a:r>
              <a:rPr lang="zh-CN" altLang="zh-CN" sz="1800" dirty="0">
                <a:effectLst/>
                <a:ea typeface="Microsoft YaHei" panose="020B0503020204020204" pitchFamily="34" charset="-122"/>
              </a:rPr>
              <a:t>整个试验分成两个阶段，一是先让模型看熟悉视频（训练），然后再进行测试，其中</a:t>
            </a:r>
            <a:r>
              <a:rPr lang="en-US" altLang="zh-CN" sz="1800" dirty="0">
                <a:effectLst/>
                <a:ea typeface="Microsoft YaHei" panose="020B0503020204020204" pitchFamily="34" charset="-122"/>
              </a:rPr>
              <a:t>expected</a:t>
            </a:r>
            <a:r>
              <a:rPr lang="zh-CN" altLang="zh-CN" sz="1800" dirty="0">
                <a:effectLst/>
                <a:ea typeface="Microsoft YaHei" panose="020B0503020204020204" pitchFamily="34" charset="-122"/>
              </a:rPr>
              <a:t>测试是让</a:t>
            </a:r>
            <a:r>
              <a:rPr lang="en-US" altLang="zh-CN" sz="1800" dirty="0">
                <a:effectLst/>
                <a:ea typeface="Microsoft YaHei" panose="020B0503020204020204" pitchFamily="34" charset="-122"/>
              </a:rPr>
              <a:t>agent</a:t>
            </a:r>
            <a:r>
              <a:rPr lang="zh-CN" altLang="zh-CN" sz="1800" dirty="0">
                <a:effectLst/>
                <a:ea typeface="Microsoft YaHei" panose="020B0503020204020204" pitchFamily="34" charset="-122"/>
              </a:rPr>
              <a:t>做出与之前一致的动作，</a:t>
            </a:r>
            <a:r>
              <a:rPr lang="en-US" altLang="zh-CN" sz="1800" dirty="0">
                <a:effectLst/>
                <a:ea typeface="Microsoft YaHei" panose="020B0503020204020204" pitchFamily="34" charset="-122"/>
              </a:rPr>
              <a:t> </a:t>
            </a:r>
            <a:r>
              <a:rPr lang="en-US" altLang="zh-CN" sz="1800" dirty="0" err="1">
                <a:effectLst/>
                <a:ea typeface="Microsoft YaHei" panose="020B0503020204020204" pitchFamily="34" charset="-122"/>
              </a:rPr>
              <a:t>suprising</a:t>
            </a:r>
            <a:r>
              <a:rPr lang="zh-CN" altLang="zh-CN" sz="1800" dirty="0">
                <a:effectLst/>
                <a:ea typeface="Microsoft YaHei" panose="020B0503020204020204" pitchFamily="34" charset="-122"/>
              </a:rPr>
              <a:t>是做相反的动作。</a:t>
            </a:r>
          </a:p>
          <a:p>
            <a:pPr marL="0" marR="0">
              <a:spcBef>
                <a:spcPts val="0"/>
              </a:spcBef>
              <a:spcAft>
                <a:spcPts val="0"/>
              </a:spcAft>
            </a:pPr>
            <a:r>
              <a:rPr lang="zh-CN" altLang="zh-CN" sz="1800" dirty="0">
                <a:effectLst/>
                <a:ea typeface="Microsoft YaHei" panose="020B0503020204020204" pitchFamily="34" charset="-122"/>
              </a:rPr>
              <a:t>目标偏好的测试</a:t>
            </a:r>
          </a:p>
          <a:p>
            <a:pPr marL="0" marR="0">
              <a:spcBef>
                <a:spcPts val="0"/>
              </a:spcBef>
              <a:spcAft>
                <a:spcPts val="0"/>
              </a:spcAft>
            </a:pPr>
            <a:r>
              <a:rPr lang="zh-CN" altLang="zh-CN" sz="1800" dirty="0">
                <a:effectLst/>
                <a:ea typeface="Microsoft YaHei" panose="020B0503020204020204" pitchFamily="34" charset="-122"/>
              </a:rPr>
              <a:t>在这个场景中，设置了不同类型的测试，</a:t>
            </a:r>
            <a:r>
              <a:rPr lang="en-US" altLang="zh-CN" sz="1800" dirty="0">
                <a:effectLst/>
                <a:ea typeface="Calibri" panose="020F0502020204030204" pitchFamily="34" charset="0"/>
              </a:rPr>
              <a:t>agent</a:t>
            </a:r>
            <a:r>
              <a:rPr lang="zh-CN" altLang="zh-CN" sz="1800" dirty="0">
                <a:effectLst/>
                <a:ea typeface="Microsoft YaHei" panose="020B0503020204020204" pitchFamily="34" charset="-122"/>
              </a:rPr>
              <a:t>到达不同目标的所需要的成本进行不同的变化（为什么要这样，我觉得是了训练模型再建立</a:t>
            </a:r>
            <a:r>
              <a:rPr lang="en-US" altLang="zh-CN" sz="1800" dirty="0">
                <a:effectLst/>
                <a:ea typeface="Calibri" panose="020F0502020204030204" pitchFamily="34" charset="0"/>
              </a:rPr>
              <a:t>cost</a:t>
            </a:r>
            <a:r>
              <a:rPr lang="zh-CN" altLang="zh-CN" sz="1800" dirty="0">
                <a:effectLst/>
                <a:ea typeface="Microsoft YaHei" panose="020B0503020204020204" pitchFamily="34" charset="-122"/>
              </a:rPr>
              <a:t>和</a:t>
            </a:r>
            <a:r>
              <a:rPr lang="en-US" altLang="zh-CN" sz="1800" dirty="0">
                <a:effectLst/>
                <a:ea typeface="Calibri" panose="020F0502020204030204" pitchFamily="34" charset="0"/>
              </a:rPr>
              <a:t>reward</a:t>
            </a:r>
            <a:r>
              <a:rPr lang="zh-CN" altLang="zh-CN" sz="1800" dirty="0">
                <a:effectLst/>
                <a:ea typeface="Microsoft YaHei" panose="020B0503020204020204" pitchFamily="34" charset="-122"/>
              </a:rPr>
              <a:t>相关函数的训练。）</a:t>
            </a:r>
            <a:endParaRPr lang="zh-CN" altLang="zh-CN" sz="1800" dirty="0">
              <a:effectLst/>
              <a:ea typeface="Calibri" panose="020F0502020204030204" pitchFamily="34" charset="0"/>
            </a:endParaRPr>
          </a:p>
          <a:p>
            <a:endParaRPr lang="en-US" altLang="zh-CN" dirty="0"/>
          </a:p>
          <a:p>
            <a:pPr marL="0" marR="0">
              <a:spcBef>
                <a:spcPts val="0"/>
              </a:spcBef>
              <a:spcAft>
                <a:spcPts val="0"/>
              </a:spcAft>
            </a:pPr>
            <a:r>
              <a:rPr lang="en-US" altLang="zh-CN" sz="1800" dirty="0">
                <a:effectLst/>
                <a:ea typeface="Calibri" panose="020F0502020204030204" pitchFamily="34" charset="0"/>
              </a:rPr>
              <a:t>1.1 </a:t>
            </a:r>
            <a:r>
              <a:rPr lang="zh-CN" altLang="zh-CN" sz="1800" dirty="0">
                <a:effectLst/>
                <a:ea typeface="Microsoft YaHei" panose="020B0503020204020204" pitchFamily="34" charset="-122"/>
              </a:rPr>
              <a:t>两个目标的成本是相同的，都需要跨过一个斜坡</a:t>
            </a:r>
            <a:endParaRPr lang="zh-CN" altLang="zh-CN" sz="1800" dirty="0">
              <a:effectLst/>
              <a:ea typeface="Calibri" panose="020F0502020204030204" pitchFamily="34" charset="0"/>
            </a:endParaRPr>
          </a:p>
          <a:p>
            <a:pPr marL="0" marR="0">
              <a:spcBef>
                <a:spcPts val="0"/>
              </a:spcBef>
              <a:spcAft>
                <a:spcPts val="0"/>
              </a:spcAft>
            </a:pPr>
            <a:r>
              <a:rPr lang="en-US" altLang="zh-CN" sz="1800" dirty="0">
                <a:effectLst/>
                <a:ea typeface="Calibri" panose="020F0502020204030204" pitchFamily="34" charset="0"/>
              </a:rPr>
              <a:t>1.2 </a:t>
            </a:r>
            <a:r>
              <a:rPr lang="zh-CN" altLang="zh-CN" sz="1800" dirty="0">
                <a:effectLst/>
                <a:ea typeface="Microsoft YaHei" panose="020B0503020204020204" pitchFamily="34" charset="-122"/>
              </a:rPr>
              <a:t>在</a:t>
            </a:r>
            <a:r>
              <a:rPr lang="en-US" altLang="zh-CN" sz="1800" dirty="0">
                <a:effectLst/>
                <a:ea typeface="Calibri" panose="020F0502020204030204" pitchFamily="34" charset="0"/>
              </a:rPr>
              <a:t>fam</a:t>
            </a:r>
            <a:r>
              <a:rPr lang="zh-CN" altLang="zh-CN" sz="1800" dirty="0">
                <a:effectLst/>
                <a:ea typeface="Microsoft YaHei" panose="020B0503020204020204" pitchFamily="34" charset="-122"/>
              </a:rPr>
              <a:t>阶段没有成本，非追求的目标</a:t>
            </a:r>
            <a:r>
              <a:rPr lang="en-US" altLang="zh-CN" sz="1800" dirty="0">
                <a:effectLst/>
                <a:ea typeface="Calibri" panose="020F0502020204030204" pitchFamily="34" charset="0"/>
              </a:rPr>
              <a:t>high</a:t>
            </a:r>
            <a:r>
              <a:rPr lang="zh-CN" altLang="zh-CN" sz="1800" dirty="0">
                <a:effectLst/>
                <a:ea typeface="Microsoft YaHei" panose="020B0503020204020204" pitchFamily="34" charset="-122"/>
              </a:rPr>
              <a:t>成本</a:t>
            </a:r>
            <a:r>
              <a:rPr lang="en-US" altLang="zh-CN" sz="1800" dirty="0">
                <a:effectLst/>
                <a:ea typeface="Calibri" panose="020F0502020204030204" pitchFamily="34" charset="0"/>
              </a:rPr>
              <a:t>(</a:t>
            </a:r>
            <a:r>
              <a:rPr lang="zh-CN" altLang="zh-CN" sz="1800" dirty="0">
                <a:effectLst/>
                <a:ea typeface="Microsoft YaHei" panose="020B0503020204020204" pitchFamily="34" charset="-122"/>
              </a:rPr>
              <a:t>有障碍物要阻挡</a:t>
            </a:r>
            <a:r>
              <a:rPr lang="en-US" altLang="zh-CN" sz="1800" dirty="0">
                <a:effectLst/>
                <a:ea typeface="Calibri" panose="020F0502020204030204" pitchFamily="34" charset="0"/>
              </a:rPr>
              <a:t>)</a:t>
            </a:r>
            <a:endParaRPr lang="zh-CN" altLang="zh-CN" sz="1800" dirty="0">
              <a:effectLst/>
              <a:ea typeface="Calibri" panose="020F0502020204030204" pitchFamily="34" charset="0"/>
            </a:endParaRPr>
          </a:p>
          <a:p>
            <a:pPr marL="0" marR="0">
              <a:spcBef>
                <a:spcPts val="0"/>
              </a:spcBef>
              <a:spcAft>
                <a:spcPts val="0"/>
              </a:spcAft>
            </a:pPr>
            <a:r>
              <a:rPr lang="en-US" altLang="zh-CN" sz="1800" dirty="0">
                <a:effectLst/>
                <a:ea typeface="Calibri" panose="020F0502020204030204" pitchFamily="34" charset="0"/>
              </a:rPr>
              <a:t>1.3 </a:t>
            </a:r>
            <a:r>
              <a:rPr lang="zh-CN" altLang="zh-CN" sz="1800" dirty="0">
                <a:effectLst/>
                <a:ea typeface="Microsoft YaHei" panose="020B0503020204020204" pitchFamily="34" charset="-122"/>
              </a:rPr>
              <a:t>在</a:t>
            </a:r>
            <a:r>
              <a:rPr lang="en-US" altLang="zh-CN" sz="1800" dirty="0">
                <a:effectLst/>
                <a:ea typeface="Calibri" panose="020F0502020204030204" pitchFamily="34" charset="0"/>
              </a:rPr>
              <a:t>fam</a:t>
            </a:r>
            <a:r>
              <a:rPr lang="zh-CN" altLang="zh-CN" sz="1800" dirty="0">
                <a:effectLst/>
                <a:ea typeface="Microsoft YaHei" panose="020B0503020204020204" pitchFamily="34" charset="-122"/>
              </a:rPr>
              <a:t>阶段</a:t>
            </a:r>
            <a:r>
              <a:rPr lang="en-US" altLang="zh-CN" sz="1800" dirty="0">
                <a:effectLst/>
                <a:ea typeface="Calibri" panose="020F0502020204030204" pitchFamily="34" charset="0"/>
              </a:rPr>
              <a:t>high goal coal ,</a:t>
            </a:r>
            <a:r>
              <a:rPr lang="zh-CN" altLang="zh-CN" sz="1800" dirty="0">
                <a:effectLst/>
                <a:ea typeface="Microsoft YaHei" panose="020B0503020204020204" pitchFamily="34" charset="-122"/>
              </a:rPr>
              <a:t>在</a:t>
            </a:r>
            <a:r>
              <a:rPr lang="en-US" altLang="zh-CN" sz="1800" dirty="0">
                <a:effectLst/>
                <a:ea typeface="Calibri" panose="020F0502020204030204" pitchFamily="34" charset="0"/>
              </a:rPr>
              <a:t>test</a:t>
            </a:r>
            <a:r>
              <a:rPr lang="zh-CN" altLang="zh-CN" sz="1800" dirty="0">
                <a:effectLst/>
                <a:ea typeface="Microsoft YaHei" panose="020B0503020204020204" pitchFamily="34" charset="-122"/>
              </a:rPr>
              <a:t>相同成本</a:t>
            </a:r>
            <a:endParaRPr lang="zh-CN" altLang="zh-CN" sz="1800" dirty="0">
              <a:effectLst/>
              <a:ea typeface="Calibri" panose="020F0502020204030204" pitchFamily="34" charset="0"/>
            </a:endParaRPr>
          </a:p>
          <a:p>
            <a:endParaRPr lang="zh-CN" altLang="en-US" dirty="0"/>
          </a:p>
        </p:txBody>
      </p:sp>
      <p:sp>
        <p:nvSpPr>
          <p:cNvPr id="4" name="灯片编号占位符 3"/>
          <p:cNvSpPr>
            <a:spLocks noGrp="1"/>
          </p:cNvSpPr>
          <p:nvPr>
            <p:ph type="sldNum" sz="quarter" idx="5"/>
          </p:nvPr>
        </p:nvSpPr>
        <p:spPr/>
        <p:txBody>
          <a:bodyPr/>
          <a:lstStyle/>
          <a:p>
            <a:fld id="{F1E19723-6D09-4F02-8ED7-F7818E635E42}" type="slidenum">
              <a:rPr lang="zh-CN" altLang="en-US" smtClean="0"/>
              <a:t>22</a:t>
            </a:fld>
            <a:endParaRPr lang="zh-CN" altLang="en-US"/>
          </a:p>
        </p:txBody>
      </p:sp>
    </p:spTree>
    <p:extLst>
      <p:ext uri="{BB962C8B-B14F-4D97-AF65-F5344CB8AC3E}">
        <p14:creationId xmlns:p14="http://schemas.microsoft.com/office/powerpoint/2010/main" val="1823504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a:spcBef>
                <a:spcPts val="0"/>
              </a:spcBef>
              <a:spcAft>
                <a:spcPts val="0"/>
              </a:spcAft>
            </a:pPr>
            <a:r>
              <a:rPr lang="en-US" altLang="zh-CN" sz="1800" b="1" dirty="0">
                <a:solidFill>
                  <a:srgbClr val="2E75B5"/>
                </a:solidFill>
                <a:effectLst/>
                <a:ea typeface="Calibri" panose="020F0502020204030204" pitchFamily="34" charset="0"/>
              </a:rPr>
              <a:t>Scenario 2: Action Efficiency.</a:t>
            </a:r>
          </a:p>
          <a:p>
            <a:pPr marL="0" marR="0">
              <a:spcBef>
                <a:spcPts val="0"/>
              </a:spcBef>
              <a:spcAft>
                <a:spcPts val="0"/>
              </a:spcAft>
            </a:pPr>
            <a:r>
              <a:rPr lang="zh-CN" altLang="zh-CN" sz="1800" dirty="0">
                <a:effectLst/>
                <a:ea typeface="Microsoft YaHei" panose="020B0503020204020204" pitchFamily="34" charset="-122"/>
              </a:rPr>
              <a:t>这个任务评估一个模型是否理解一个</a:t>
            </a:r>
            <a:r>
              <a:rPr lang="en-US" altLang="zh-CN" sz="1800" dirty="0">
                <a:effectLst/>
                <a:ea typeface="Calibri" panose="020F0502020204030204" pitchFamily="34" charset="0"/>
              </a:rPr>
              <a:t>agent</a:t>
            </a:r>
            <a:r>
              <a:rPr lang="zh-CN" altLang="zh-CN" sz="1800" dirty="0">
                <a:effectLst/>
                <a:ea typeface="Microsoft YaHei" panose="020B0503020204020204" pitchFamily="34" charset="-122"/>
              </a:rPr>
              <a:t>在物理上受到环境的约束，并倾向于在特定的物理约束下</a:t>
            </a:r>
            <a:r>
              <a:rPr lang="en-US" altLang="zh-CN" sz="1800" dirty="0">
                <a:effectLst/>
                <a:ea typeface="Calibri" panose="020F0502020204030204" pitchFamily="34" charset="0"/>
              </a:rPr>
              <a:t>(</a:t>
            </a:r>
            <a:r>
              <a:rPr lang="zh-CN" altLang="zh-CN" sz="1800" dirty="0">
                <a:effectLst/>
                <a:ea typeface="Microsoft YaHei" panose="020B0503020204020204" pitchFamily="34" charset="-122"/>
              </a:rPr>
              <a:t>例如，墙壁或地板上的缝隙</a:t>
            </a:r>
            <a:r>
              <a:rPr lang="en-US" altLang="zh-CN" sz="1800" dirty="0">
                <a:effectLst/>
                <a:ea typeface="Calibri" panose="020F0502020204030204" pitchFamily="34" charset="0"/>
              </a:rPr>
              <a:t>)</a:t>
            </a:r>
            <a:r>
              <a:rPr lang="zh-CN" altLang="zh-CN" sz="1800" dirty="0">
                <a:effectLst/>
                <a:ea typeface="Microsoft YaHei" panose="020B0503020204020204" pitchFamily="34" charset="-122"/>
              </a:rPr>
              <a:t>采取最有效的行动来达到其目标。比如</a:t>
            </a:r>
            <a:r>
              <a:rPr lang="en-US" altLang="zh-CN" sz="1800" dirty="0">
                <a:effectLst/>
                <a:ea typeface="Calibri" panose="020F0502020204030204" pitchFamily="34" charset="0"/>
              </a:rPr>
              <a:t>2.2</a:t>
            </a:r>
            <a:r>
              <a:rPr lang="zh-CN" altLang="zh-CN" sz="1800" dirty="0">
                <a:effectLst/>
                <a:ea typeface="Microsoft YaHei" panose="020B0503020204020204" pitchFamily="34" charset="-122"/>
              </a:rPr>
              <a:t>中，</a:t>
            </a:r>
            <a:r>
              <a:rPr lang="en-US" altLang="zh-CN" sz="1800" dirty="0">
                <a:effectLst/>
                <a:ea typeface="Calibri" panose="020F0502020204030204" pitchFamily="34" charset="0"/>
              </a:rPr>
              <a:t>agent</a:t>
            </a:r>
            <a:r>
              <a:rPr lang="zh-CN" altLang="zh-CN" sz="1800" dirty="0">
                <a:effectLst/>
                <a:ea typeface="Microsoft YaHei" panose="020B0503020204020204" pitchFamily="34" charset="-122"/>
              </a:rPr>
              <a:t>应该知道跳过这个物体更有效，而不是绕过去。</a:t>
            </a:r>
            <a:endParaRPr lang="zh-CN" altLang="zh-CN" sz="1800" dirty="0">
              <a:effectLst/>
              <a:ea typeface="Calibri" panose="020F0502020204030204" pitchFamily="34" charset="0"/>
            </a:endParaRPr>
          </a:p>
          <a:p>
            <a:endParaRPr lang="zh-CN" altLang="en-US" dirty="0"/>
          </a:p>
        </p:txBody>
      </p:sp>
      <p:sp>
        <p:nvSpPr>
          <p:cNvPr id="4" name="灯片编号占位符 3"/>
          <p:cNvSpPr>
            <a:spLocks noGrp="1"/>
          </p:cNvSpPr>
          <p:nvPr>
            <p:ph type="sldNum" sz="quarter" idx="5"/>
          </p:nvPr>
        </p:nvSpPr>
        <p:spPr/>
        <p:txBody>
          <a:bodyPr/>
          <a:lstStyle/>
          <a:p>
            <a:fld id="{F1E19723-6D09-4F02-8ED7-F7818E635E42}" type="slidenum">
              <a:rPr lang="zh-CN" altLang="en-US" smtClean="0"/>
              <a:t>23</a:t>
            </a:fld>
            <a:endParaRPr lang="zh-CN" altLang="en-US"/>
          </a:p>
        </p:txBody>
      </p:sp>
    </p:spTree>
    <p:extLst>
      <p:ext uri="{BB962C8B-B14F-4D97-AF65-F5344CB8AC3E}">
        <p14:creationId xmlns:p14="http://schemas.microsoft.com/office/powerpoint/2010/main" val="16975929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a:spcBef>
                <a:spcPts val="0"/>
              </a:spcBef>
              <a:spcAft>
                <a:spcPts val="0"/>
              </a:spcAft>
            </a:pPr>
            <a:r>
              <a:rPr lang="en-US" altLang="zh-CN" sz="1800" b="1" dirty="0">
                <a:solidFill>
                  <a:srgbClr val="2E75B5"/>
                </a:solidFill>
                <a:effectLst/>
                <a:ea typeface="Calibri" panose="020F0502020204030204" pitchFamily="34" charset="0"/>
              </a:rPr>
              <a:t>Scenario 3: Unobserved Constraints.</a:t>
            </a:r>
          </a:p>
          <a:p>
            <a:pPr marL="0" marR="0">
              <a:spcBef>
                <a:spcPts val="0"/>
              </a:spcBef>
              <a:spcAft>
                <a:spcPts val="0"/>
              </a:spcAft>
            </a:pPr>
            <a:r>
              <a:rPr lang="zh-CN" altLang="zh-CN" sz="1800" dirty="0">
                <a:effectLst/>
                <a:ea typeface="Microsoft YaHei" panose="020B0503020204020204" pitchFamily="34" charset="-122"/>
              </a:rPr>
              <a:t>根据</a:t>
            </a:r>
            <a:r>
              <a:rPr lang="en-US" altLang="zh-CN" sz="1800" dirty="0">
                <a:effectLst/>
                <a:ea typeface="Calibri" panose="020F0502020204030204" pitchFamily="34" charset="0"/>
              </a:rPr>
              <a:t>agent</a:t>
            </a:r>
            <a:r>
              <a:rPr lang="zh-CN" altLang="zh-CN" sz="1800" dirty="0">
                <a:effectLst/>
                <a:ea typeface="Microsoft YaHei" panose="020B0503020204020204" pitchFamily="34" charset="-122"/>
              </a:rPr>
              <a:t>的行动推断隐藏的障碍物</a:t>
            </a:r>
            <a:endParaRPr lang="zh-CN" altLang="zh-CN" sz="1800" dirty="0">
              <a:effectLst/>
              <a:ea typeface="Calibri" panose="020F0502020204030204" pitchFamily="34" charset="0"/>
            </a:endParaRPr>
          </a:p>
          <a:p>
            <a:pPr marL="0" marR="0">
              <a:spcBef>
                <a:spcPts val="0"/>
              </a:spcBef>
              <a:spcAft>
                <a:spcPts val="0"/>
              </a:spcAft>
            </a:pPr>
            <a:endParaRPr lang="en-US" altLang="zh-CN" sz="1800" b="1" dirty="0">
              <a:solidFill>
                <a:srgbClr val="2E75B5"/>
              </a:solidFill>
              <a:effectLst/>
              <a:ea typeface="Calibri" panose="020F0502020204030204" pitchFamily="34" charset="0"/>
            </a:endParaRPr>
          </a:p>
          <a:p>
            <a:pPr marL="0" marR="0">
              <a:spcBef>
                <a:spcPts val="0"/>
              </a:spcBef>
              <a:spcAft>
                <a:spcPts val="0"/>
              </a:spcAft>
            </a:pPr>
            <a:endParaRPr lang="en-US" altLang="zh-CN" sz="1800" b="1" dirty="0">
              <a:solidFill>
                <a:srgbClr val="2E75B5"/>
              </a:solidFill>
              <a:effectLst/>
              <a:ea typeface="Calibri" panose="020F0502020204030204" pitchFamily="34" charset="0"/>
            </a:endParaRPr>
          </a:p>
          <a:p>
            <a:pPr marL="0" marR="0">
              <a:spcBef>
                <a:spcPts val="0"/>
              </a:spcBef>
              <a:spcAft>
                <a:spcPts val="0"/>
              </a:spcAft>
            </a:pPr>
            <a:r>
              <a:rPr lang="en-US" altLang="zh-CN" sz="1800" b="1" dirty="0">
                <a:solidFill>
                  <a:srgbClr val="2E75B5"/>
                </a:solidFill>
                <a:effectLst/>
                <a:ea typeface="Calibri" panose="020F0502020204030204" pitchFamily="34" charset="0"/>
              </a:rPr>
              <a:t>Scenario 4: Cost-Reward Trade-offs.</a:t>
            </a:r>
          </a:p>
          <a:p>
            <a:pPr marL="0" marR="0">
              <a:spcBef>
                <a:spcPts val="0"/>
              </a:spcBef>
              <a:spcAft>
                <a:spcPts val="0"/>
              </a:spcAft>
            </a:pPr>
            <a:r>
              <a:rPr lang="zh-CN" altLang="zh-CN" sz="1800" dirty="0">
                <a:effectLst/>
                <a:ea typeface="Microsoft YaHei" panose="020B0503020204020204" pitchFamily="34" charset="-122"/>
              </a:rPr>
              <a:t>偏好和物理限制是需要进行权衡的，</a:t>
            </a:r>
          </a:p>
          <a:p>
            <a:pPr marL="0" marR="0">
              <a:spcBef>
                <a:spcPts val="0"/>
              </a:spcBef>
              <a:spcAft>
                <a:spcPts val="0"/>
              </a:spcAft>
            </a:pPr>
            <a:r>
              <a:rPr lang="en-US" altLang="zh-CN" sz="1800" dirty="0">
                <a:effectLst/>
                <a:ea typeface="Calibri" panose="020F0502020204030204" pitchFamily="34" charset="0"/>
              </a:rPr>
              <a:t>4.1</a:t>
            </a:r>
            <a:r>
              <a:rPr lang="zh-CN" altLang="zh-CN" sz="1800" dirty="0">
                <a:effectLst/>
                <a:ea typeface="Microsoft YaHei" panose="020B0503020204020204" pitchFamily="34" charset="-122"/>
              </a:rPr>
              <a:t>里面，对于同样的障碍物，</a:t>
            </a:r>
            <a:r>
              <a:rPr lang="en-US" altLang="zh-CN" sz="1800" dirty="0">
                <a:effectLst/>
                <a:ea typeface="Calibri" panose="020F0502020204030204" pitchFamily="34" charset="0"/>
              </a:rPr>
              <a:t>agent</a:t>
            </a:r>
            <a:r>
              <a:rPr lang="zh-CN" altLang="zh-CN" sz="1800" dirty="0">
                <a:effectLst/>
                <a:ea typeface="Microsoft YaHei" panose="020B0503020204020204" pitchFamily="34" charset="-122"/>
              </a:rPr>
              <a:t>对蓝色物体，选择放弃，对于黄色物体会跨过障碍，说明更偏向黄色。</a:t>
            </a:r>
            <a:endParaRPr lang="zh-CN" altLang="zh-CN" sz="1800" dirty="0">
              <a:effectLst/>
              <a:ea typeface="Calibri" panose="020F0502020204030204" pitchFamily="34" charset="0"/>
            </a:endParaRPr>
          </a:p>
          <a:p>
            <a:endParaRPr lang="zh-CN" altLang="en-US" dirty="0"/>
          </a:p>
        </p:txBody>
      </p:sp>
      <p:sp>
        <p:nvSpPr>
          <p:cNvPr id="4" name="灯片编号占位符 3"/>
          <p:cNvSpPr>
            <a:spLocks noGrp="1"/>
          </p:cNvSpPr>
          <p:nvPr>
            <p:ph type="sldNum" sz="quarter" idx="5"/>
          </p:nvPr>
        </p:nvSpPr>
        <p:spPr/>
        <p:txBody>
          <a:bodyPr/>
          <a:lstStyle/>
          <a:p>
            <a:fld id="{F1E19723-6D09-4F02-8ED7-F7818E635E42}" type="slidenum">
              <a:rPr lang="zh-CN" altLang="en-US" smtClean="0"/>
              <a:t>24</a:t>
            </a:fld>
            <a:endParaRPr lang="zh-CN" altLang="en-US"/>
          </a:p>
        </p:txBody>
      </p:sp>
    </p:spTree>
    <p:extLst>
      <p:ext uri="{BB962C8B-B14F-4D97-AF65-F5344CB8AC3E}">
        <p14:creationId xmlns:p14="http://schemas.microsoft.com/office/powerpoint/2010/main" val="147277347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800" dirty="0" err="1">
                <a:effectLst/>
                <a:ea typeface="Microsoft YaHei" panose="020B0503020204020204" pitchFamily="34" charset="-122"/>
              </a:rPr>
              <a:t>我们引入了一个视觉感知</a:t>
            </a:r>
            <a:r>
              <a:rPr lang="zh-CN" altLang="zh-CN" sz="1800" dirty="0">
                <a:effectLst/>
                <a:ea typeface="Microsoft YaHei" panose="020B0503020204020204" pitchFamily="34" charset="-122"/>
              </a:rPr>
              <a:t>模型</a:t>
            </a:r>
            <a:r>
              <a:rPr lang="en-US" altLang="zh-CN" sz="1800" dirty="0">
                <a:effectLst/>
                <a:ea typeface="Microsoft YaHei" panose="020B0503020204020204" pitchFamily="34" charset="-122"/>
              </a:rPr>
              <a:t>。这个渲染器模型提取视频中每个实体的</a:t>
            </a:r>
            <a:r>
              <a:rPr lang="en-US" altLang="zh-CN" sz="1800" dirty="0">
                <a:effectLst/>
                <a:ea typeface="Calibri" panose="020F0502020204030204" pitchFamily="34" charset="0"/>
              </a:rPr>
              <a:t>3D</a:t>
            </a:r>
            <a:r>
              <a:rPr lang="en-US" altLang="zh-CN" sz="1800" dirty="0">
                <a:effectLst/>
                <a:ea typeface="Microsoft YaHei" panose="020B0503020204020204" pitchFamily="34" charset="-122"/>
              </a:rPr>
              <a:t>状态，然后将其作为</a:t>
            </a:r>
            <a:r>
              <a:rPr lang="en-US" altLang="zh-CN" sz="1800" dirty="0">
                <a:effectLst/>
                <a:ea typeface="Calibri" panose="020F0502020204030204" pitchFamily="34" charset="0"/>
              </a:rPr>
              <a:t>BIPaCK</a:t>
            </a:r>
            <a:r>
              <a:rPr lang="en-US" altLang="zh-CN" sz="1800" dirty="0">
                <a:effectLst/>
                <a:ea typeface="Microsoft YaHei" panose="020B0503020204020204" pitchFamily="34" charset="-122"/>
              </a:rPr>
              <a:t>和</a:t>
            </a:r>
            <a:r>
              <a:rPr lang="en-US" altLang="zh-CN" sz="1800" dirty="0">
                <a:effectLst/>
                <a:ea typeface="Calibri" panose="020F0502020204030204" pitchFamily="34" charset="0"/>
              </a:rPr>
              <a:t>ToMnet-G</a:t>
            </a:r>
            <a:r>
              <a:rPr lang="en-US" altLang="zh-CN" sz="1800" dirty="0">
                <a:effectLst/>
                <a:ea typeface="Microsoft YaHei" panose="020B0503020204020204" pitchFamily="34" charset="-122"/>
              </a:rPr>
              <a:t>的输入。</a:t>
            </a:r>
            <a:endParaRPr lang="zh-CN" altLang="en-US" dirty="0"/>
          </a:p>
        </p:txBody>
      </p:sp>
      <p:sp>
        <p:nvSpPr>
          <p:cNvPr id="4" name="灯片编号占位符 3"/>
          <p:cNvSpPr>
            <a:spLocks noGrp="1"/>
          </p:cNvSpPr>
          <p:nvPr>
            <p:ph type="sldNum" sz="quarter" idx="5"/>
          </p:nvPr>
        </p:nvSpPr>
        <p:spPr/>
        <p:txBody>
          <a:bodyPr/>
          <a:lstStyle/>
          <a:p>
            <a:fld id="{F1E19723-6D09-4F02-8ED7-F7818E635E42}" type="slidenum">
              <a:rPr lang="zh-CN" altLang="en-US" smtClean="0"/>
              <a:t>25</a:t>
            </a:fld>
            <a:endParaRPr lang="zh-CN" altLang="en-US"/>
          </a:p>
        </p:txBody>
      </p:sp>
    </p:spTree>
    <p:extLst>
      <p:ext uri="{BB962C8B-B14F-4D97-AF65-F5344CB8AC3E}">
        <p14:creationId xmlns:p14="http://schemas.microsoft.com/office/powerpoint/2010/main" val="20175804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a:spcBef>
                <a:spcPts val="0"/>
              </a:spcBef>
              <a:spcAft>
                <a:spcPts val="0"/>
              </a:spcAft>
            </a:pPr>
            <a:r>
              <a:rPr lang="en-US" altLang="zh-CN" sz="1800" b="1" dirty="0">
                <a:solidFill>
                  <a:srgbClr val="2E75B5"/>
                </a:solidFill>
                <a:effectLst/>
                <a:ea typeface="Calibri" panose="020F0502020204030204" pitchFamily="34" charset="0"/>
              </a:rPr>
              <a:t>.Theory of Mind Neural Network</a:t>
            </a:r>
          </a:p>
          <a:p>
            <a:pPr marL="0" marR="0">
              <a:spcBef>
                <a:spcPts val="0"/>
              </a:spcBef>
              <a:spcAft>
                <a:spcPts val="0"/>
              </a:spcAft>
            </a:pPr>
            <a:r>
              <a:rPr lang="en-US" altLang="zh-CN" sz="1800" dirty="0">
                <a:solidFill>
                  <a:srgbClr val="5B9BD5"/>
                </a:solidFill>
                <a:effectLst/>
                <a:ea typeface="Calibri" panose="020F0502020204030204" pitchFamily="34" charset="0"/>
              </a:rPr>
              <a:t>1.</a:t>
            </a:r>
            <a:r>
              <a:rPr lang="zh-CN" altLang="zh-CN" sz="1800" dirty="0">
                <a:solidFill>
                  <a:srgbClr val="5B9BD5"/>
                </a:solidFill>
                <a:effectLst/>
                <a:ea typeface="Microsoft YaHei" panose="020B0503020204020204" pitchFamily="34" charset="-122"/>
              </a:rPr>
              <a:t>与之前的</a:t>
            </a:r>
            <a:r>
              <a:rPr lang="en-US" altLang="zh-CN" sz="1800" dirty="0" err="1">
                <a:solidFill>
                  <a:srgbClr val="5B9BD5"/>
                </a:solidFill>
                <a:effectLst/>
                <a:ea typeface="Calibri" panose="020F0502020204030204" pitchFamily="34" charset="0"/>
              </a:rPr>
              <a:t>tomnet</a:t>
            </a:r>
            <a:r>
              <a:rPr lang="zh-CN" altLang="zh-CN" sz="1800" dirty="0">
                <a:solidFill>
                  <a:srgbClr val="5B9BD5"/>
                </a:solidFill>
                <a:effectLst/>
                <a:ea typeface="Microsoft YaHei" panose="020B0503020204020204" pitchFamily="34" charset="-122"/>
              </a:rPr>
              <a:t>模型的架构大致相同，本文中将视频中的实体位置关系建立成一个图，将图放入到</a:t>
            </a:r>
            <a:r>
              <a:rPr lang="en-US" altLang="zh-CN" sz="1800" dirty="0">
                <a:solidFill>
                  <a:srgbClr val="5B9BD5"/>
                </a:solidFill>
                <a:effectLst/>
                <a:ea typeface="Calibri" panose="020F0502020204030204" pitchFamily="34" charset="0"/>
              </a:rPr>
              <a:t>GNN</a:t>
            </a:r>
            <a:r>
              <a:rPr lang="zh-CN" altLang="zh-CN" sz="1800" dirty="0">
                <a:solidFill>
                  <a:srgbClr val="5B9BD5"/>
                </a:solidFill>
                <a:effectLst/>
                <a:ea typeface="Microsoft YaHei" panose="020B0503020204020204" pitchFamily="34" charset="-122"/>
              </a:rPr>
              <a:t>中，</a:t>
            </a:r>
            <a:endParaRPr lang="zh-CN" altLang="zh-CN" sz="1800" dirty="0">
              <a:solidFill>
                <a:srgbClr val="5B9BD5"/>
              </a:solidFill>
              <a:effectLst/>
              <a:ea typeface="Calibri" panose="020F0502020204030204" pitchFamily="34" charset="0"/>
            </a:endParaRPr>
          </a:p>
          <a:p>
            <a:pPr marL="0" marR="0">
              <a:spcBef>
                <a:spcPts val="0"/>
              </a:spcBef>
              <a:spcAft>
                <a:spcPts val="0"/>
              </a:spcAft>
            </a:pPr>
            <a:r>
              <a:rPr lang="zh-CN" altLang="zh-CN" sz="1800" dirty="0">
                <a:solidFill>
                  <a:srgbClr val="5B9BD5"/>
                </a:solidFill>
                <a:effectLst/>
                <a:ea typeface="Microsoft YaHei" panose="020B0503020204020204" pitchFamily="34" charset="-122"/>
              </a:rPr>
              <a:t>结点表示实体的位置，以及相关物理信息，长宽高，类型，运动的方向</a:t>
            </a:r>
          </a:p>
          <a:p>
            <a:pPr marL="0" marR="0">
              <a:spcBef>
                <a:spcPts val="0"/>
              </a:spcBef>
              <a:spcAft>
                <a:spcPts val="0"/>
              </a:spcAft>
            </a:pPr>
            <a:r>
              <a:rPr lang="en-US" altLang="zh-CN" sz="1800" dirty="0">
                <a:solidFill>
                  <a:srgbClr val="5B9BD5"/>
                </a:solidFill>
                <a:effectLst/>
                <a:latin typeface="Calibri" panose="020F0502020204030204" pitchFamily="34" charset="0"/>
                <a:ea typeface="Calibri" panose="020F0502020204030204" pitchFamily="34" charset="0"/>
              </a:rPr>
              <a:t>node</a:t>
            </a:r>
            <a:r>
              <a:rPr lang="en-US" altLang="zh-CN" sz="1800" dirty="0">
                <a:solidFill>
                  <a:srgbClr val="5B9BD5"/>
                </a:solidFill>
                <a:effectLst/>
                <a:latin typeface="Microsoft YaHei" panose="020B0503020204020204" pitchFamily="34" charset="-122"/>
                <a:ea typeface="Calibri" panose="020F0502020204030204" pitchFamily="34" charset="0"/>
              </a:rPr>
              <a:t>中位置和其他信息分别通过全连接，编码为</a:t>
            </a:r>
            <a:r>
              <a:rPr lang="en-US" altLang="zh-CN" sz="1800" dirty="0">
                <a:solidFill>
                  <a:srgbClr val="5B9BD5"/>
                </a:solidFill>
                <a:effectLst/>
                <a:latin typeface="Calibri" panose="020F0502020204030204" pitchFamily="34" charset="0"/>
                <a:ea typeface="Calibri" panose="020F0502020204030204" pitchFamily="34" charset="0"/>
              </a:rPr>
              <a:t>32</a:t>
            </a:r>
            <a:r>
              <a:rPr lang="en-US" altLang="zh-CN" sz="1800" dirty="0">
                <a:solidFill>
                  <a:srgbClr val="5B9BD5"/>
                </a:solidFill>
                <a:effectLst/>
                <a:latin typeface="Microsoft YaHei" panose="020B0503020204020204" pitchFamily="34" charset="-122"/>
                <a:ea typeface="Calibri" panose="020F0502020204030204" pitchFamily="34" charset="0"/>
              </a:rPr>
              <a:t>维的</a:t>
            </a:r>
            <a:r>
              <a:rPr lang="en-US" altLang="zh-CN" sz="1800" dirty="0">
                <a:solidFill>
                  <a:srgbClr val="5B9BD5"/>
                </a:solidFill>
                <a:effectLst/>
                <a:latin typeface="Calibri" panose="020F0502020204030204" pitchFamily="34" charset="0"/>
                <a:ea typeface="Calibri" panose="020F0502020204030204" pitchFamily="34" charset="0"/>
              </a:rPr>
              <a:t>embedding</a:t>
            </a:r>
            <a:r>
              <a:rPr lang="en-US" altLang="zh-CN" sz="1800" dirty="0">
                <a:solidFill>
                  <a:srgbClr val="5B9BD5"/>
                </a:solidFill>
                <a:effectLst/>
                <a:latin typeface="Microsoft YaHei" panose="020B0503020204020204" pitchFamily="34" charset="-122"/>
                <a:ea typeface="Calibri" panose="020F0502020204030204" pitchFamily="34" charset="0"/>
              </a:rPr>
              <a:t>，</a:t>
            </a:r>
            <a:r>
              <a:rPr lang="en-US" altLang="zh-CN" sz="1800" dirty="0">
                <a:solidFill>
                  <a:srgbClr val="5B9BD5"/>
                </a:solidFill>
                <a:effectLst/>
                <a:latin typeface="Calibri" panose="020F0502020204030204" pitchFamily="34" charset="0"/>
                <a:ea typeface="Calibri" panose="020F0502020204030204" pitchFamily="34" charset="0"/>
              </a:rPr>
              <a:t> agent</a:t>
            </a:r>
            <a:r>
              <a:rPr lang="en-US" altLang="zh-CN" sz="1800" dirty="0">
                <a:solidFill>
                  <a:srgbClr val="5B9BD5"/>
                </a:solidFill>
                <a:effectLst/>
                <a:latin typeface="Microsoft YaHei" panose="020B0503020204020204" pitchFamily="34" charset="-122"/>
                <a:ea typeface="Calibri" panose="020F0502020204030204" pitchFamily="34" charset="0"/>
              </a:rPr>
              <a:t>与其他所以实体相连，对</a:t>
            </a:r>
            <a:r>
              <a:rPr lang="en-US" altLang="zh-CN" sz="1800" dirty="0">
                <a:solidFill>
                  <a:srgbClr val="5B9BD5"/>
                </a:solidFill>
                <a:effectLst/>
                <a:latin typeface="Calibri" panose="020F0502020204030204" pitchFamily="34" charset="0"/>
                <a:ea typeface="Calibri" panose="020F0502020204030204" pitchFamily="34" charset="0"/>
              </a:rPr>
              <a:t>agent</a:t>
            </a:r>
            <a:r>
              <a:rPr lang="en-US" altLang="zh-CN" sz="1800" dirty="0">
                <a:solidFill>
                  <a:srgbClr val="5B9BD5"/>
                </a:solidFill>
                <a:effectLst/>
                <a:latin typeface="Microsoft YaHei" panose="020B0503020204020204" pitchFamily="34" charset="-122"/>
                <a:ea typeface="Calibri" panose="020F0502020204030204" pitchFamily="34" charset="0"/>
              </a:rPr>
              <a:t>的所有边</a:t>
            </a:r>
            <a:r>
              <a:rPr lang="en-US" altLang="zh-CN" sz="1800" dirty="0">
                <a:solidFill>
                  <a:srgbClr val="5B9BD5"/>
                </a:solidFill>
                <a:effectLst/>
                <a:latin typeface="Calibri" panose="020F0502020204030204" pitchFamily="34" charset="0"/>
                <a:ea typeface="Calibri" panose="020F0502020204030204" pitchFamily="34" charset="0"/>
              </a:rPr>
              <a:t>embbeding</a:t>
            </a:r>
            <a:r>
              <a:rPr lang="en-US" altLang="zh-CN" sz="1800" dirty="0">
                <a:solidFill>
                  <a:srgbClr val="5B9BD5"/>
                </a:solidFill>
                <a:effectLst/>
                <a:latin typeface="Microsoft YaHei" panose="020B0503020204020204" pitchFamily="34" charset="-122"/>
                <a:ea typeface="Calibri" panose="020F0502020204030204" pitchFamily="34" charset="0"/>
              </a:rPr>
              <a:t>进行最大池化，最后将</a:t>
            </a:r>
            <a:r>
              <a:rPr lang="en-US" altLang="zh-CN" sz="1800" dirty="0">
                <a:solidFill>
                  <a:srgbClr val="5B9BD5"/>
                </a:solidFill>
                <a:effectLst/>
                <a:latin typeface="Calibri" panose="020F0502020204030204" pitchFamily="34" charset="0"/>
                <a:ea typeface="Calibri" panose="020F0502020204030204" pitchFamily="34" charset="0"/>
              </a:rPr>
              <a:t>agent</a:t>
            </a:r>
            <a:r>
              <a:rPr lang="en-US" altLang="zh-CN" sz="1800" dirty="0">
                <a:solidFill>
                  <a:srgbClr val="5B9BD5"/>
                </a:solidFill>
                <a:effectLst/>
                <a:latin typeface="Microsoft YaHei" panose="020B0503020204020204" pitchFamily="34" charset="-122"/>
                <a:ea typeface="Calibri" panose="020F0502020204030204" pitchFamily="34" charset="0"/>
              </a:rPr>
              <a:t>的</a:t>
            </a:r>
            <a:r>
              <a:rPr lang="en-US" altLang="zh-CN" sz="1800" dirty="0">
                <a:solidFill>
                  <a:srgbClr val="5B9BD5"/>
                </a:solidFill>
                <a:effectLst/>
                <a:latin typeface="Calibri" panose="020F0502020204030204" pitchFamily="34" charset="0"/>
                <a:ea typeface="Calibri" panose="020F0502020204030204" pitchFamily="34" charset="0"/>
              </a:rPr>
              <a:t>node</a:t>
            </a:r>
            <a:r>
              <a:rPr lang="en-US" altLang="zh-CN" sz="1800" dirty="0">
                <a:solidFill>
                  <a:srgbClr val="5B9BD5"/>
                </a:solidFill>
                <a:effectLst/>
                <a:latin typeface="Microsoft YaHei" panose="020B0503020204020204" pitchFamily="34" charset="-122"/>
                <a:ea typeface="Calibri" panose="020F0502020204030204" pitchFamily="34" charset="0"/>
              </a:rPr>
              <a:t>和边的</a:t>
            </a:r>
            <a:r>
              <a:rPr lang="en-US" altLang="zh-CN" sz="1800" dirty="0">
                <a:solidFill>
                  <a:srgbClr val="5B9BD5"/>
                </a:solidFill>
                <a:effectLst/>
                <a:latin typeface="Calibri" panose="020F0502020204030204" pitchFamily="34" charset="0"/>
                <a:ea typeface="Calibri" panose="020F0502020204030204" pitchFamily="34" charset="0"/>
              </a:rPr>
              <a:t>embedding</a:t>
            </a:r>
            <a:r>
              <a:rPr lang="en-US" altLang="zh-CN" sz="1800" dirty="0">
                <a:solidFill>
                  <a:srgbClr val="5B9BD5"/>
                </a:solidFill>
                <a:effectLst/>
                <a:latin typeface="Microsoft YaHei" panose="020B0503020204020204" pitchFamily="34" charset="-122"/>
                <a:ea typeface="Calibri" panose="020F0502020204030204" pitchFamily="34" charset="0"/>
              </a:rPr>
              <a:t>放到</a:t>
            </a:r>
            <a:r>
              <a:rPr lang="en-US" altLang="zh-CN" sz="1800" dirty="0">
                <a:solidFill>
                  <a:srgbClr val="5B9BD5"/>
                </a:solidFill>
                <a:effectLst/>
                <a:latin typeface="Calibri" panose="020F0502020204030204" pitchFamily="34" charset="0"/>
                <a:ea typeface="Calibri" panose="020F0502020204030204" pitchFamily="34" charset="0"/>
              </a:rPr>
              <a:t>fc</a:t>
            </a:r>
            <a:r>
              <a:rPr lang="en-US" altLang="zh-CN" sz="1800" dirty="0">
                <a:solidFill>
                  <a:srgbClr val="5B9BD5"/>
                </a:solidFill>
                <a:effectLst/>
                <a:latin typeface="Microsoft YaHei" panose="020B0503020204020204" pitchFamily="34" charset="-122"/>
                <a:ea typeface="Calibri" panose="020F0502020204030204" pitchFamily="34" charset="0"/>
              </a:rPr>
              <a:t>中，</a:t>
            </a:r>
            <a:r>
              <a:rPr lang="en-US" altLang="zh-CN" sz="1800" dirty="0">
                <a:solidFill>
                  <a:srgbClr val="5B9BD5"/>
                </a:solidFill>
                <a:effectLst/>
                <a:latin typeface="Calibri" panose="020F0502020204030204" pitchFamily="34" charset="0"/>
                <a:ea typeface="Calibri" panose="020F0502020204030204" pitchFamily="34" charset="0"/>
              </a:rPr>
              <a:t>LSTM</a:t>
            </a:r>
            <a:r>
              <a:rPr lang="en-US" altLang="zh-CN" sz="1800" dirty="0">
                <a:solidFill>
                  <a:srgbClr val="5B9BD5"/>
                </a:solidFill>
                <a:effectLst/>
                <a:latin typeface="Microsoft YaHei" panose="020B0503020204020204" pitchFamily="34" charset="-122"/>
                <a:ea typeface="Calibri" panose="020F0502020204030204" pitchFamily="34" charset="0"/>
              </a:rPr>
              <a:t>中进行融合编码，最后得到一个视频的</a:t>
            </a:r>
            <a:r>
              <a:rPr lang="en-US" altLang="zh-CN" sz="1800" dirty="0">
                <a:solidFill>
                  <a:srgbClr val="5B9BD5"/>
                </a:solidFill>
                <a:effectLst/>
                <a:latin typeface="Calibri" panose="020F0502020204030204" pitchFamily="34" charset="0"/>
                <a:ea typeface="Calibri" panose="020F0502020204030204" pitchFamily="34" charset="0"/>
              </a:rPr>
              <a:t>echar.</a:t>
            </a:r>
            <a:endParaRPr lang="en-US" altLang="zh-CN" sz="1800" dirty="0">
              <a:solidFill>
                <a:srgbClr val="5B9BD5"/>
              </a:solidFill>
              <a:effectLst/>
              <a:ea typeface="Calibri" panose="020F0502020204030204" pitchFamily="34" charset="0"/>
            </a:endParaRPr>
          </a:p>
          <a:p>
            <a:endParaRPr lang="zh-CN" altLang="en-US" dirty="0"/>
          </a:p>
        </p:txBody>
      </p:sp>
      <p:sp>
        <p:nvSpPr>
          <p:cNvPr id="4" name="灯片编号占位符 3"/>
          <p:cNvSpPr>
            <a:spLocks noGrp="1"/>
          </p:cNvSpPr>
          <p:nvPr>
            <p:ph type="sldNum" sz="quarter" idx="5"/>
          </p:nvPr>
        </p:nvSpPr>
        <p:spPr/>
        <p:txBody>
          <a:bodyPr/>
          <a:lstStyle/>
          <a:p>
            <a:fld id="{F1E19723-6D09-4F02-8ED7-F7818E635E42}" type="slidenum">
              <a:rPr lang="zh-CN" altLang="en-US" smtClean="0"/>
              <a:t>26</a:t>
            </a:fld>
            <a:endParaRPr lang="zh-CN" altLang="en-US"/>
          </a:p>
        </p:txBody>
      </p:sp>
    </p:spTree>
    <p:extLst>
      <p:ext uri="{BB962C8B-B14F-4D97-AF65-F5344CB8AC3E}">
        <p14:creationId xmlns:p14="http://schemas.microsoft.com/office/powerpoint/2010/main" val="252499964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a:spcBef>
                <a:spcPts val="0"/>
              </a:spcBef>
              <a:spcAft>
                <a:spcPts val="0"/>
              </a:spcAft>
            </a:pPr>
            <a:r>
              <a:rPr lang="zh-CN" altLang="zh-CN" sz="1800" dirty="0">
                <a:effectLst/>
                <a:ea typeface="Microsoft YaHei" panose="020B0503020204020204" pitchFamily="34" charset="-122"/>
              </a:rPr>
              <a:t>这个方式主要是想先计算出场景中的相关参数，包括物理参数和</a:t>
            </a:r>
            <a:r>
              <a:rPr lang="en-US" altLang="zh-CN" sz="1800" dirty="0">
                <a:effectLst/>
                <a:ea typeface="Calibri" panose="020F0502020204030204" pitchFamily="34" charset="0"/>
              </a:rPr>
              <a:t>agent</a:t>
            </a:r>
            <a:r>
              <a:rPr lang="zh-CN" altLang="zh-CN" sz="1800" dirty="0">
                <a:effectLst/>
                <a:ea typeface="Microsoft YaHei" panose="020B0503020204020204" pitchFamily="34" charset="-122"/>
              </a:rPr>
              <a:t>的参数，物理参数就包括摩檫力，密度，等等，</a:t>
            </a:r>
            <a:r>
              <a:rPr lang="en-US" altLang="zh-CN" sz="1800" dirty="0">
                <a:effectLst/>
                <a:ea typeface="Calibri" panose="020F0502020204030204" pitchFamily="34" charset="0"/>
              </a:rPr>
              <a:t>agent</a:t>
            </a:r>
            <a:r>
              <a:rPr lang="zh-CN" altLang="zh-CN" sz="1800" dirty="0">
                <a:effectLst/>
                <a:ea typeface="Microsoft YaHei" panose="020B0503020204020204" pitchFamily="34" charset="-122"/>
              </a:rPr>
              <a:t>的参数包括（垂直，水平方向的上力，奖励函数），其中这个奖励函数表示是达到某个目标的奖励函数，知道了奖励函数就能知道</a:t>
            </a:r>
            <a:r>
              <a:rPr lang="en-US" altLang="zh-CN" sz="1800" dirty="0">
                <a:effectLst/>
                <a:ea typeface="Calibri" panose="020F0502020204030204" pitchFamily="34" charset="0"/>
              </a:rPr>
              <a:t>agent</a:t>
            </a:r>
            <a:r>
              <a:rPr lang="zh-CN" altLang="zh-CN" sz="1800" dirty="0">
                <a:effectLst/>
                <a:ea typeface="Microsoft YaHei" panose="020B0503020204020204" pitchFamily="34" charset="-122"/>
              </a:rPr>
              <a:t>的目标了。然后根据起点到终点进行路径规划，寻找一条能最大化以下式子的函数。</a:t>
            </a:r>
            <a:endParaRPr lang="en-US" altLang="zh-CN" sz="1800" b="1" dirty="0">
              <a:solidFill>
                <a:srgbClr val="2E75B5"/>
              </a:solidFill>
              <a:effectLst/>
              <a:ea typeface="Microsoft YaHei"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dirty="0">
                <a:effectLst/>
                <a:ea typeface="Microsoft YaHei" panose="020B0503020204020204" pitchFamily="34" charset="-122"/>
              </a:rPr>
              <a:t>实现时先利用贝叶斯公式给出后验概率，然后定义。。部分的计算方法，最后得到一个参数，利用这个参数在新的场景下进行路径规划，得到轨迹</a:t>
            </a:r>
          </a:p>
          <a:p>
            <a:pPr marL="0" marR="0">
              <a:spcBef>
                <a:spcPts val="0"/>
              </a:spcBef>
              <a:spcAft>
                <a:spcPts val="0"/>
              </a:spcAft>
            </a:pPr>
            <a:r>
              <a:rPr lang="en-US" altLang="zh-CN" dirty="0"/>
              <a:t>RRT∗</a:t>
            </a:r>
            <a:endParaRPr lang="zh-CN" altLang="en-US" dirty="0"/>
          </a:p>
        </p:txBody>
      </p:sp>
      <p:sp>
        <p:nvSpPr>
          <p:cNvPr id="4" name="灯片编号占位符 3"/>
          <p:cNvSpPr>
            <a:spLocks noGrp="1"/>
          </p:cNvSpPr>
          <p:nvPr>
            <p:ph type="sldNum" sz="quarter" idx="5"/>
          </p:nvPr>
        </p:nvSpPr>
        <p:spPr/>
        <p:txBody>
          <a:bodyPr/>
          <a:lstStyle/>
          <a:p>
            <a:fld id="{F1E19723-6D09-4F02-8ED7-F7818E635E42}" type="slidenum">
              <a:rPr lang="zh-CN" altLang="en-US" smtClean="0"/>
              <a:t>27</a:t>
            </a:fld>
            <a:endParaRPr lang="zh-CN" altLang="en-US"/>
          </a:p>
        </p:txBody>
      </p:sp>
    </p:spTree>
    <p:extLst>
      <p:ext uri="{BB962C8B-B14F-4D97-AF65-F5344CB8AC3E}">
        <p14:creationId xmlns:p14="http://schemas.microsoft.com/office/powerpoint/2010/main" val="113672311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G1</a:t>
            </a:r>
            <a:r>
              <a:rPr lang="zh-CN" altLang="en-US" dirty="0"/>
              <a:t>为每个场景训练一个单独的模型，在该场景中使用除一种类型以外的所有试验，并根据保留的类型对其进行评估</a:t>
            </a:r>
            <a:r>
              <a:rPr lang="en-US" altLang="zh-CN" dirty="0"/>
              <a:t>;G2</a:t>
            </a:r>
            <a:r>
              <a:rPr lang="zh-CN" altLang="en-US" dirty="0"/>
              <a:t>在除一种情况外的所有情况下训练一个模型，并在保留的情况下对其进行评估。</a:t>
            </a:r>
          </a:p>
        </p:txBody>
      </p:sp>
      <p:sp>
        <p:nvSpPr>
          <p:cNvPr id="4" name="灯片编号占位符 3"/>
          <p:cNvSpPr>
            <a:spLocks noGrp="1"/>
          </p:cNvSpPr>
          <p:nvPr>
            <p:ph type="sldNum" sz="quarter" idx="5"/>
          </p:nvPr>
        </p:nvSpPr>
        <p:spPr/>
        <p:txBody>
          <a:bodyPr/>
          <a:lstStyle/>
          <a:p>
            <a:fld id="{F1E19723-6D09-4F02-8ED7-F7818E635E42}" type="slidenum">
              <a:rPr lang="zh-CN" altLang="en-US" smtClean="0"/>
              <a:t>28</a:t>
            </a:fld>
            <a:endParaRPr lang="zh-CN" altLang="en-US"/>
          </a:p>
        </p:txBody>
      </p:sp>
    </p:spTree>
    <p:extLst>
      <p:ext uri="{BB962C8B-B14F-4D97-AF65-F5344CB8AC3E}">
        <p14:creationId xmlns:p14="http://schemas.microsoft.com/office/powerpoint/2010/main" val="109586063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该测试使用场景中的单个试验类型训练模型，并根据相同场景的其他类型对其进行评估</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F1E19723-6D09-4F02-8ED7-F7818E635E42}" type="slidenum">
              <a:rPr lang="zh-CN" altLang="en-US" smtClean="0"/>
              <a:t>29</a:t>
            </a:fld>
            <a:endParaRPr lang="zh-CN" altLang="en-US"/>
          </a:p>
        </p:txBody>
      </p:sp>
    </p:spTree>
    <p:extLst>
      <p:ext uri="{BB962C8B-B14F-4D97-AF65-F5344CB8AC3E}">
        <p14:creationId xmlns:p14="http://schemas.microsoft.com/office/powerpoint/2010/main" val="103985415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1E19723-6D09-4F02-8ED7-F7818E635E42}" type="slidenum">
              <a:rPr lang="zh-CN" altLang="en-US" smtClean="0"/>
              <a:t>30</a:t>
            </a:fld>
            <a:endParaRPr lang="zh-CN" altLang="en-US"/>
          </a:p>
        </p:txBody>
      </p:sp>
    </p:spTree>
    <p:extLst>
      <p:ext uri="{BB962C8B-B14F-4D97-AF65-F5344CB8AC3E}">
        <p14:creationId xmlns:p14="http://schemas.microsoft.com/office/powerpoint/2010/main" val="10757811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191919"/>
                </a:solidFill>
                <a:effectLst/>
                <a:latin typeface="PingFang SC"/>
              </a:rPr>
              <a:t>观察者如何自主学习使用有限的数据为不同行为模式的</a:t>
            </a:r>
            <a:r>
              <a:rPr lang="en-US" altLang="zh-CN" b="0" i="0" dirty="0">
                <a:solidFill>
                  <a:srgbClr val="191919"/>
                </a:solidFill>
                <a:effectLst/>
                <a:latin typeface="PingFang SC"/>
              </a:rPr>
              <a:t>agent</a:t>
            </a:r>
            <a:r>
              <a:rPr lang="zh-CN" altLang="en-US" b="0" i="0" dirty="0">
                <a:solidFill>
                  <a:srgbClr val="191919"/>
                </a:solidFill>
                <a:effectLst/>
                <a:latin typeface="PingFang SC"/>
              </a:rPr>
              <a:t>进行建模。这使我们的工作与以前的研究不同，以前的相关研究依赖人工的智能体模型，例如使用反向</a:t>
            </a:r>
            <a:r>
              <a:rPr lang="en-US" altLang="zh-CN" b="0" i="0" dirty="0">
                <a:solidFill>
                  <a:srgbClr val="191919"/>
                </a:solidFill>
                <a:effectLst/>
                <a:latin typeface="PingFang SC"/>
              </a:rPr>
              <a:t>RL</a:t>
            </a:r>
            <a:r>
              <a:rPr lang="zh-CN" altLang="en-US" b="0" i="0" dirty="0">
                <a:solidFill>
                  <a:srgbClr val="191919"/>
                </a:solidFill>
                <a:effectLst/>
                <a:latin typeface="PingFang SC"/>
              </a:rPr>
              <a:t>，贝叶斯推断，贝叶斯心智理论或博弈论。</a:t>
            </a:r>
            <a:endParaRPr lang="zh-CN" altLang="en-US" dirty="0"/>
          </a:p>
        </p:txBody>
      </p:sp>
      <p:sp>
        <p:nvSpPr>
          <p:cNvPr id="4" name="灯片编号占位符 3"/>
          <p:cNvSpPr>
            <a:spLocks noGrp="1"/>
          </p:cNvSpPr>
          <p:nvPr>
            <p:ph type="sldNum" sz="quarter" idx="5"/>
          </p:nvPr>
        </p:nvSpPr>
        <p:spPr/>
        <p:txBody>
          <a:bodyPr/>
          <a:lstStyle/>
          <a:p>
            <a:fld id="{F1E19723-6D09-4F02-8ED7-F7818E635E42}" type="slidenum">
              <a:rPr lang="zh-CN" altLang="en-US" smtClean="0"/>
              <a:t>4</a:t>
            </a:fld>
            <a:endParaRPr lang="zh-CN" altLang="en-US"/>
          </a:p>
        </p:txBody>
      </p:sp>
    </p:spTree>
    <p:extLst>
      <p:ext uri="{BB962C8B-B14F-4D97-AF65-F5344CB8AC3E}">
        <p14:creationId xmlns:p14="http://schemas.microsoft.com/office/powerpoint/2010/main" val="22044975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a:t>Echar</a:t>
            </a:r>
            <a:r>
              <a:rPr lang="zh-CN" altLang="en-US" dirty="0"/>
              <a:t>是通过对过去轨迹的进行特征提取，形成一个特征</a:t>
            </a:r>
            <a:r>
              <a:rPr lang="en-US" altLang="zh-CN" dirty="0"/>
              <a:t>embedding</a:t>
            </a:r>
          </a:p>
          <a:p>
            <a:r>
              <a:rPr lang="en-US" altLang="zh-CN" dirty="0" err="1"/>
              <a:t>Emental</a:t>
            </a:r>
            <a:r>
              <a:rPr lang="zh-CN" altLang="en-US" dirty="0"/>
              <a:t>是对当前场景的过去轨迹，形成当前心理的</a:t>
            </a:r>
            <a:r>
              <a:rPr lang="en-US" altLang="zh-CN" dirty="0"/>
              <a:t>embedding</a:t>
            </a:r>
          </a:p>
          <a:p>
            <a:r>
              <a:rPr lang="zh-CN" altLang="en-US" dirty="0"/>
              <a:t>将</a:t>
            </a:r>
            <a:r>
              <a:rPr lang="en-US" altLang="zh-CN" dirty="0" err="1"/>
              <a:t>echar</a:t>
            </a:r>
            <a:r>
              <a:rPr lang="en-US" altLang="zh-CN" dirty="0"/>
              <a:t> </a:t>
            </a:r>
            <a:r>
              <a:rPr lang="en-US" altLang="zh-CN" dirty="0" err="1"/>
              <a:t>emental</a:t>
            </a:r>
            <a:r>
              <a:rPr lang="en-US" altLang="zh-CN" dirty="0"/>
              <a:t> </a:t>
            </a:r>
            <a:r>
              <a:rPr lang="zh-CN" altLang="en-US" dirty="0"/>
              <a:t>和当前状态进行一起进入到一个预测</a:t>
            </a:r>
            <a:r>
              <a:rPr lang="en-US" altLang="zh-CN" dirty="0"/>
              <a:t>net</a:t>
            </a:r>
            <a:r>
              <a:rPr lang="zh-CN" altLang="en-US" dirty="0"/>
              <a:t>，预测接下来的行为，最后的目标以及预测后续行为。</a:t>
            </a:r>
          </a:p>
        </p:txBody>
      </p:sp>
      <p:sp>
        <p:nvSpPr>
          <p:cNvPr id="4" name="灯片编号占位符 3"/>
          <p:cNvSpPr>
            <a:spLocks noGrp="1"/>
          </p:cNvSpPr>
          <p:nvPr>
            <p:ph type="sldNum" sz="quarter" idx="5"/>
          </p:nvPr>
        </p:nvSpPr>
        <p:spPr/>
        <p:txBody>
          <a:bodyPr/>
          <a:lstStyle/>
          <a:p>
            <a:fld id="{F1E19723-6D09-4F02-8ED7-F7818E635E42}" type="slidenum">
              <a:rPr lang="zh-CN" altLang="en-US" smtClean="0"/>
              <a:t>5</a:t>
            </a:fld>
            <a:endParaRPr lang="zh-CN" altLang="en-US"/>
          </a:p>
        </p:txBody>
      </p:sp>
    </p:spTree>
    <p:extLst>
      <p:ext uri="{BB962C8B-B14F-4D97-AF65-F5344CB8AC3E}">
        <p14:creationId xmlns:p14="http://schemas.microsoft.com/office/powerpoint/2010/main" val="36535328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Char net</a:t>
            </a:r>
            <a:r>
              <a:rPr lang="zh-CN" altLang="en-US" dirty="0"/>
              <a:t>输入的是之前的轨迹，我们用一个环境状态和行为对来表示轨迹当中的一步，一个轨迹就是由多个</a:t>
            </a:r>
            <a:r>
              <a:rPr lang="en-US" altLang="zh-CN" dirty="0"/>
              <a:t>{</a:t>
            </a:r>
            <a:r>
              <a:rPr lang="en-US" altLang="zh-CN" dirty="0" err="1"/>
              <a:t>state,action</a:t>
            </a:r>
            <a:r>
              <a:rPr lang="en-US" altLang="zh-CN" dirty="0"/>
              <a:t>}</a:t>
            </a:r>
            <a:r>
              <a:rPr lang="zh-CN" altLang="en-US" dirty="0"/>
              <a:t>状态组成的</a:t>
            </a:r>
          </a:p>
        </p:txBody>
      </p:sp>
      <p:sp>
        <p:nvSpPr>
          <p:cNvPr id="4" name="灯片编号占位符 3"/>
          <p:cNvSpPr>
            <a:spLocks noGrp="1"/>
          </p:cNvSpPr>
          <p:nvPr>
            <p:ph type="sldNum" sz="quarter" idx="5"/>
          </p:nvPr>
        </p:nvSpPr>
        <p:spPr/>
        <p:txBody>
          <a:bodyPr/>
          <a:lstStyle/>
          <a:p>
            <a:fld id="{3624E0E9-D04A-C844-AC17-AAA33341D836}" type="slidenum">
              <a:rPr kumimoji="1" lang="zh-TW" altLang="en-US" smtClean="0"/>
              <a:t>6</a:t>
            </a:fld>
            <a:endParaRPr kumimoji="1" lang="zh-TW" altLang="en-US"/>
          </a:p>
        </p:txBody>
      </p:sp>
    </p:spTree>
    <p:extLst>
      <p:ext uri="{BB962C8B-B14F-4D97-AF65-F5344CB8AC3E}">
        <p14:creationId xmlns:p14="http://schemas.microsoft.com/office/powerpoint/2010/main" val="30209564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1E19723-6D09-4F02-8ED7-F7818E635E42}" type="slidenum">
              <a:rPr lang="zh-CN" altLang="en-US" smtClean="0"/>
              <a:t>7</a:t>
            </a:fld>
            <a:endParaRPr lang="zh-CN" altLang="en-US"/>
          </a:p>
        </p:txBody>
      </p:sp>
    </p:spTree>
    <p:extLst>
      <p:ext uri="{BB962C8B-B14F-4D97-AF65-F5344CB8AC3E}">
        <p14:creationId xmlns:p14="http://schemas.microsoft.com/office/powerpoint/2010/main" val="40588414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行为的预测</a:t>
            </a:r>
            <a:endParaRPr lang="en-US" altLang="zh-CN" dirty="0"/>
          </a:p>
          <a:p>
            <a:r>
              <a:rPr lang="en-US" altLang="zh-CN" dirty="0"/>
              <a:t>2.</a:t>
            </a:r>
            <a:r>
              <a:rPr lang="zh-CN" altLang="en-US" dirty="0"/>
              <a:t>意图：偏爱的目标</a:t>
            </a:r>
            <a:endParaRPr lang="en-US" altLang="zh-CN" dirty="0"/>
          </a:p>
          <a:p>
            <a:r>
              <a:rPr lang="en-US" altLang="zh-CN" dirty="0"/>
              <a:t>3.</a:t>
            </a:r>
            <a:endParaRPr lang="zh-CN" altLang="en-US" dirty="0"/>
          </a:p>
        </p:txBody>
      </p:sp>
      <p:sp>
        <p:nvSpPr>
          <p:cNvPr id="4" name="灯片编号占位符 3"/>
          <p:cNvSpPr>
            <a:spLocks noGrp="1"/>
          </p:cNvSpPr>
          <p:nvPr>
            <p:ph type="sldNum" sz="quarter" idx="5"/>
          </p:nvPr>
        </p:nvSpPr>
        <p:spPr/>
        <p:txBody>
          <a:bodyPr/>
          <a:lstStyle/>
          <a:p>
            <a:fld id="{F1E19723-6D09-4F02-8ED7-F7818E635E42}" type="slidenum">
              <a:rPr lang="zh-CN" altLang="en-US" smtClean="0"/>
              <a:t>9</a:t>
            </a:fld>
            <a:endParaRPr lang="zh-CN" altLang="en-US"/>
          </a:p>
        </p:txBody>
      </p:sp>
    </p:spTree>
    <p:extLst>
      <p:ext uri="{BB962C8B-B14F-4D97-AF65-F5344CB8AC3E}">
        <p14:creationId xmlns:p14="http://schemas.microsoft.com/office/powerpoint/2010/main" val="35553564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a:spcBef>
                <a:spcPts val="0"/>
              </a:spcBef>
              <a:spcAft>
                <a:spcPts val="0"/>
              </a:spcAft>
            </a:pPr>
            <a:r>
              <a:rPr lang="zh-CN" altLang="zh-CN" sz="1800" dirty="0">
                <a:effectLst/>
                <a:ea typeface="Microsoft YaHei" panose="020B0503020204020204" pitchFamily="34" charset="-122"/>
              </a:rPr>
              <a:t>实验一</a:t>
            </a:r>
            <a:r>
              <a:rPr lang="en-US" altLang="zh-CN" sz="1800" dirty="0">
                <a:effectLst/>
                <a:ea typeface="Calibri" panose="020F0502020204030204" pitchFamily="34" charset="0"/>
              </a:rPr>
              <a:t> </a:t>
            </a:r>
            <a:r>
              <a:rPr lang="zh-CN" altLang="zh-CN" sz="1800" dirty="0">
                <a:effectLst/>
                <a:ea typeface="Microsoft YaHei" panose="020B0503020204020204" pitchFamily="34" charset="-122"/>
              </a:rPr>
              <a:t>想要证明该模型可以估计贝叶斯最优后验</a:t>
            </a:r>
            <a:endParaRPr lang="en-US" altLang="zh-CN" sz="1800" dirty="0">
              <a:effectLst/>
              <a:ea typeface="Microsoft YaHei" panose="020B0503020204020204" pitchFamily="34" charset="-122"/>
            </a:endParaRPr>
          </a:p>
          <a:p>
            <a:pPr marL="0" marR="0">
              <a:spcBef>
                <a:spcPts val="0"/>
              </a:spcBef>
              <a:spcAft>
                <a:spcPts val="0"/>
              </a:spcAft>
            </a:pPr>
            <a:r>
              <a:rPr lang="zh-CN" altLang="en-US" sz="1800" dirty="0">
                <a:effectLst/>
                <a:ea typeface="Calibri" panose="020F0502020204030204" pitchFamily="34" charset="0"/>
              </a:rPr>
              <a:t>用多个</a:t>
            </a:r>
            <a:r>
              <a:rPr lang="en-US" altLang="zh-CN" sz="1800" dirty="0" err="1">
                <a:effectLst/>
                <a:ea typeface="Calibri" panose="020F0502020204030204" pitchFamily="34" charset="0"/>
              </a:rPr>
              <a:t>tomnet</a:t>
            </a:r>
            <a:r>
              <a:rPr lang="zh-CN" altLang="en-US" sz="1800" dirty="0">
                <a:effectLst/>
                <a:ea typeface="Calibri" panose="020F0502020204030204" pitchFamily="34" charset="0"/>
              </a:rPr>
              <a:t>分别训练一类</a:t>
            </a:r>
            <a:r>
              <a:rPr lang="en-US" altLang="zh-CN" sz="1800" dirty="0">
                <a:effectLst/>
                <a:ea typeface="Calibri" panose="020F0502020204030204" pitchFamily="34" charset="0"/>
              </a:rPr>
              <a:t>agent</a:t>
            </a:r>
            <a:r>
              <a:rPr lang="zh-CN" altLang="en-US" sz="1800" dirty="0">
                <a:effectLst/>
                <a:ea typeface="Calibri" panose="020F0502020204030204" pitchFamily="34" charset="0"/>
              </a:rPr>
              <a:t>，训练了多类的</a:t>
            </a:r>
            <a:r>
              <a:rPr lang="en-US" altLang="zh-CN" sz="1800" dirty="0">
                <a:effectLst/>
                <a:ea typeface="Calibri" panose="020F0502020204030204" pitchFamily="34" charset="0"/>
              </a:rPr>
              <a:t>agent,</a:t>
            </a:r>
            <a:r>
              <a:rPr lang="zh-CN" altLang="en-US" sz="1800" dirty="0">
                <a:effectLst/>
                <a:ea typeface="Calibri" panose="020F0502020204030204" pitchFamily="34" charset="0"/>
              </a:rPr>
              <a:t>一类的</a:t>
            </a:r>
            <a:r>
              <a:rPr lang="en-US" altLang="zh-CN" sz="1800" dirty="0">
                <a:effectLst/>
                <a:ea typeface="Calibri" panose="020F0502020204030204" pitchFamily="34" charset="0"/>
              </a:rPr>
              <a:t>agent</a:t>
            </a:r>
            <a:r>
              <a:rPr lang="zh-CN" altLang="en-US" sz="1800" dirty="0">
                <a:effectLst/>
                <a:ea typeface="Calibri" panose="020F0502020204030204" pitchFamily="34" charset="0"/>
              </a:rPr>
              <a:t>会表现出相同的行为模式，</a:t>
            </a:r>
            <a:endParaRPr lang="en-US" altLang="zh-CN" sz="1800" dirty="0">
              <a:effectLst/>
              <a:ea typeface="Calibri" panose="020F0502020204030204" pitchFamily="34" charset="0"/>
            </a:endParaRPr>
          </a:p>
          <a:p>
            <a:pPr marL="0" marR="0">
              <a:spcBef>
                <a:spcPts val="0"/>
              </a:spcBef>
              <a:spcAft>
                <a:spcPts val="0"/>
              </a:spcAft>
            </a:pPr>
            <a:r>
              <a:rPr lang="en-US" altLang="zh-CN" sz="1800" dirty="0">
                <a:effectLst/>
                <a:ea typeface="Calibri" panose="020F0502020204030204" pitchFamily="34" charset="0"/>
              </a:rPr>
              <a:t>agent</a:t>
            </a:r>
            <a:r>
              <a:rPr lang="zh-CN" altLang="zh-CN" sz="1800" dirty="0">
                <a:effectLst/>
                <a:ea typeface="Microsoft YaHei" panose="020B0503020204020204" pitchFamily="34" charset="-122"/>
              </a:rPr>
              <a:t>的动作满足以</a:t>
            </a:r>
            <a:r>
              <a:rPr lang="en-US" altLang="zh-CN" sz="1800" dirty="0">
                <a:effectLst/>
                <a:ea typeface="Microsoft YaHei" panose="020B0503020204020204" pitchFamily="34" charset="-122"/>
              </a:rPr>
              <a:t>α</a:t>
            </a:r>
            <a:r>
              <a:rPr lang="zh-CN" altLang="zh-CN" sz="1800" dirty="0">
                <a:effectLst/>
                <a:ea typeface="Microsoft YaHei" panose="020B0503020204020204" pitchFamily="34" charset="-122"/>
              </a:rPr>
              <a:t>为参数的狄利克雷分布，α越小，则</a:t>
            </a:r>
            <a:r>
              <a:rPr lang="en-US" altLang="zh-CN" sz="1800" dirty="0">
                <a:effectLst/>
                <a:ea typeface="Microsoft YaHei" panose="020B0503020204020204" pitchFamily="34" charset="-122"/>
              </a:rPr>
              <a:t>agent</a:t>
            </a:r>
            <a:r>
              <a:rPr lang="zh-CN" altLang="zh-CN" sz="1800" dirty="0">
                <a:effectLst/>
                <a:ea typeface="Microsoft YaHei" panose="020B0503020204020204" pitchFamily="34" charset="-122"/>
              </a:rPr>
              <a:t>会较大概率地往一个方向走，越大越随机。比如（</a:t>
            </a:r>
            <a:r>
              <a:rPr lang="en-US" altLang="zh-CN" sz="1800" dirty="0">
                <a:effectLst/>
                <a:ea typeface="Microsoft YaHei" panose="020B0503020204020204" pitchFamily="34" charset="-122"/>
              </a:rPr>
              <a:t>c</a:t>
            </a:r>
            <a:r>
              <a:rPr lang="zh-CN" altLang="zh-CN" sz="1800" dirty="0">
                <a:effectLst/>
                <a:ea typeface="Microsoft YaHei" panose="020B0503020204020204" pitchFamily="34" charset="-122"/>
              </a:rPr>
              <a:t>）中，当设置在</a:t>
            </a:r>
            <a:r>
              <a:rPr lang="en-US" altLang="zh-CN" sz="1800" dirty="0">
                <a:effectLst/>
                <a:ea typeface="Microsoft YaHei" panose="020B0503020204020204" pitchFamily="34" charset="-122"/>
              </a:rPr>
              <a:t>0.01</a:t>
            </a:r>
            <a:r>
              <a:rPr lang="zh-CN" altLang="zh-CN" sz="1800" dirty="0">
                <a:effectLst/>
                <a:ea typeface="Microsoft YaHei" panose="020B0503020204020204" pitchFamily="34" charset="-122"/>
              </a:rPr>
              <a:t>时，则会较大概率地向左走，如果设置为</a:t>
            </a:r>
            <a:r>
              <a:rPr lang="en-US" altLang="zh-CN" sz="1800" dirty="0">
                <a:effectLst/>
                <a:ea typeface="Microsoft YaHei" panose="020B0503020204020204" pitchFamily="34" charset="-122"/>
              </a:rPr>
              <a:t>3,</a:t>
            </a:r>
            <a:r>
              <a:rPr lang="zh-CN" altLang="zh-CN" sz="1800" dirty="0">
                <a:effectLst/>
                <a:ea typeface="Microsoft YaHei" panose="020B0503020204020204" pitchFamily="34" charset="-122"/>
              </a:rPr>
              <a:t>那</a:t>
            </a:r>
            <a:r>
              <a:rPr lang="en-US" altLang="zh-CN" sz="1800" dirty="0">
                <a:effectLst/>
                <a:ea typeface="Microsoft YaHei" panose="020B0503020204020204" pitchFamily="34" charset="-122"/>
              </a:rPr>
              <a:t>action</a:t>
            </a:r>
            <a:r>
              <a:rPr lang="zh-CN" altLang="zh-CN" sz="1800" dirty="0">
                <a:effectLst/>
                <a:ea typeface="Microsoft YaHei" panose="020B0503020204020204" pitchFamily="34" charset="-122"/>
              </a:rPr>
              <a:t>的概率会比较平均。我们将不同阿尔法参数的</a:t>
            </a:r>
            <a:r>
              <a:rPr lang="en-US" altLang="zh-CN" sz="1800" dirty="0">
                <a:effectLst/>
                <a:ea typeface="Microsoft YaHei" panose="020B0503020204020204" pitchFamily="34" charset="-122"/>
              </a:rPr>
              <a:t>agent</a:t>
            </a:r>
            <a:r>
              <a:rPr lang="zh-CN" altLang="zh-CN" sz="1800" dirty="0">
                <a:effectLst/>
                <a:ea typeface="Microsoft YaHei" panose="020B0503020204020204" pitchFamily="34" charset="-122"/>
              </a:rPr>
              <a:t>分别</a:t>
            </a:r>
            <a:r>
              <a:rPr lang="en-US" altLang="zh-CN" sz="1800" dirty="0">
                <a:effectLst/>
                <a:ea typeface="Microsoft YaHei" panose="020B0503020204020204" pitchFamily="34" charset="-122"/>
              </a:rPr>
              <a:t>train</a:t>
            </a:r>
            <a:r>
              <a:rPr lang="zh-CN" altLang="zh-CN" sz="1800" dirty="0">
                <a:effectLst/>
                <a:ea typeface="Microsoft YaHei" panose="020B0503020204020204" pitchFamily="34" charset="-122"/>
              </a:rPr>
              <a:t>一个</a:t>
            </a:r>
            <a:r>
              <a:rPr lang="en-US" altLang="zh-CN" sz="1800" dirty="0" err="1">
                <a:effectLst/>
                <a:ea typeface="Microsoft YaHei" panose="020B0503020204020204" pitchFamily="34" charset="-122"/>
              </a:rPr>
              <a:t>tomnet</a:t>
            </a:r>
            <a:r>
              <a:rPr lang="zh-CN" altLang="zh-CN" sz="1800" dirty="0">
                <a:effectLst/>
                <a:ea typeface="Microsoft YaHei" panose="020B0503020204020204" pitchFamily="34" charset="-122"/>
              </a:rPr>
              <a:t>，并且设置了不同的</a:t>
            </a:r>
            <a:r>
              <a:rPr lang="en-US" altLang="zh-CN" sz="1800" dirty="0" err="1">
                <a:effectLst/>
                <a:ea typeface="Microsoft YaHei" panose="020B0503020204020204" pitchFamily="34" charset="-122"/>
              </a:rPr>
              <a:t>Npast</a:t>
            </a:r>
            <a:r>
              <a:rPr lang="zh-CN" altLang="zh-CN" sz="1800" dirty="0">
                <a:effectLst/>
                <a:ea typeface="Microsoft YaHei" panose="020B0503020204020204" pitchFamily="34" charset="-122"/>
              </a:rPr>
              <a:t>，</a:t>
            </a:r>
            <a:r>
              <a:rPr lang="en-US" altLang="zh-CN" sz="1800" dirty="0" err="1">
                <a:effectLst/>
                <a:ea typeface="Microsoft YaHei" panose="020B0503020204020204" pitchFamily="34" charset="-122"/>
              </a:rPr>
              <a:t>Npast</a:t>
            </a:r>
            <a:r>
              <a:rPr lang="zh-CN" altLang="zh-CN" sz="1800" dirty="0">
                <a:effectLst/>
                <a:ea typeface="Microsoft YaHei" panose="020B0503020204020204" pitchFamily="34" charset="-122"/>
              </a:rPr>
              <a:t>表示的是每次输入轨迹的步数。</a:t>
            </a:r>
            <a:endParaRPr lang="en-US" altLang="zh-CN" sz="1800" dirty="0">
              <a:effectLst/>
              <a:ea typeface="Microsoft YaHei" panose="020B0503020204020204" pitchFamily="34" charset="-122"/>
            </a:endParaRPr>
          </a:p>
          <a:p>
            <a:pPr marL="0" marR="0">
              <a:spcBef>
                <a:spcPts val="0"/>
              </a:spcBef>
              <a:spcAft>
                <a:spcPts val="0"/>
              </a:spcAft>
            </a:pPr>
            <a:r>
              <a:rPr lang="en-US" altLang="zh-CN" sz="1800" dirty="0">
                <a:effectLst/>
                <a:ea typeface="Microsoft YaHei" panose="020B0503020204020204" pitchFamily="34" charset="-122"/>
              </a:rPr>
              <a:t>2.</a:t>
            </a:r>
            <a:r>
              <a:rPr lang="zh-CN" altLang="zh-CN" sz="1800" dirty="0">
                <a:effectLst/>
                <a:ea typeface="Microsoft YaHei" panose="020B0503020204020204" pitchFamily="34" charset="-122"/>
              </a:rPr>
              <a:t>（</a:t>
            </a:r>
            <a:r>
              <a:rPr lang="en-US" altLang="zh-CN" sz="1800" dirty="0">
                <a:effectLst/>
                <a:ea typeface="Microsoft YaHei" panose="020B0503020204020204" pitchFamily="34" charset="-122"/>
              </a:rPr>
              <a:t>a</a:t>
            </a:r>
            <a:r>
              <a:rPr lang="zh-CN" altLang="zh-CN" sz="1800" dirty="0">
                <a:effectLst/>
                <a:ea typeface="Microsoft YaHei" panose="020B0503020204020204" pitchFamily="34" charset="-122"/>
              </a:rPr>
              <a:t>）表示的是不同步数和参数之下，与</a:t>
            </a:r>
            <a:r>
              <a:rPr lang="en-US" altLang="zh-CN" sz="1800" dirty="0" err="1">
                <a:effectLst/>
                <a:ea typeface="Microsoft YaHei" panose="020B0503020204020204" pitchFamily="34" charset="-122"/>
              </a:rPr>
              <a:t>groud</a:t>
            </a:r>
            <a:r>
              <a:rPr lang="en-US" altLang="zh-CN" sz="1800" dirty="0">
                <a:effectLst/>
                <a:ea typeface="Microsoft YaHei" panose="020B0503020204020204" pitchFamily="34" charset="-122"/>
              </a:rPr>
              <a:t> truth action</a:t>
            </a:r>
            <a:r>
              <a:rPr lang="zh-CN" altLang="zh-CN" sz="1800" dirty="0">
                <a:effectLst/>
                <a:ea typeface="Microsoft YaHei" panose="020B0503020204020204" pitchFamily="34" charset="-122"/>
              </a:rPr>
              <a:t>的概率，随着步数的增加，</a:t>
            </a:r>
            <a:r>
              <a:rPr lang="en-US" altLang="zh-CN" sz="1800" dirty="0">
                <a:effectLst/>
                <a:ea typeface="Microsoft YaHei" panose="020B0503020204020204" pitchFamily="34" charset="-122"/>
              </a:rPr>
              <a:t>action</a:t>
            </a:r>
            <a:r>
              <a:rPr lang="zh-CN" altLang="zh-CN" sz="1800" dirty="0">
                <a:effectLst/>
                <a:ea typeface="Microsoft YaHei" panose="020B0503020204020204" pitchFamily="34" charset="-122"/>
              </a:rPr>
              <a:t>的预测越正确</a:t>
            </a:r>
            <a:r>
              <a:rPr lang="en-US" altLang="zh-CN" sz="1800" dirty="0">
                <a:effectLst/>
                <a:ea typeface="Microsoft YaHei" panose="020B0503020204020204" pitchFamily="34" charset="-122"/>
              </a:rPr>
              <a:t> </a:t>
            </a:r>
            <a:r>
              <a:rPr lang="zh-CN" altLang="zh-CN" sz="1800" dirty="0">
                <a:effectLst/>
                <a:ea typeface="Microsoft YaHei" panose="020B0503020204020204" pitchFamily="34" charset="-122"/>
              </a:rPr>
              <a:t>，并且当阿尔法的值越大，</a:t>
            </a:r>
            <a:r>
              <a:rPr lang="zh-CN" altLang="en-US" sz="1800" dirty="0">
                <a:effectLst/>
                <a:ea typeface="Microsoft YaHei" panose="020B0503020204020204" pitchFamily="34" charset="-122"/>
              </a:rPr>
              <a:t>模型趋向于进行采取随机的动作</a:t>
            </a:r>
            <a:r>
              <a:rPr lang="zh-CN" altLang="zh-CN" sz="1800" dirty="0">
                <a:effectLst/>
                <a:ea typeface="Microsoft YaHei" panose="020B0503020204020204" pitchFamily="34" charset="-122"/>
              </a:rPr>
              <a:t>。（</a:t>
            </a:r>
            <a:r>
              <a:rPr lang="en-US" altLang="zh-CN" sz="1800" dirty="0">
                <a:effectLst/>
                <a:ea typeface="Microsoft YaHei" panose="020B0503020204020204" pitchFamily="34" charset="-122"/>
              </a:rPr>
              <a:t>b</a:t>
            </a:r>
            <a:r>
              <a:rPr lang="zh-CN" altLang="zh-CN" sz="1800" dirty="0">
                <a:effectLst/>
                <a:ea typeface="Microsoft YaHei" panose="020B0503020204020204" pitchFamily="34" charset="-122"/>
              </a:rPr>
              <a:t>）</a:t>
            </a:r>
            <a:r>
              <a:rPr lang="en-US" altLang="zh-CN" sz="1800" dirty="0">
                <a:effectLst/>
                <a:ea typeface="Microsoft YaHei" panose="020B0503020204020204" pitchFamily="34" charset="-122"/>
              </a:rPr>
              <a:t>b</a:t>
            </a:r>
            <a:r>
              <a:rPr lang="zh-CN" altLang="zh-CN" sz="1800" dirty="0">
                <a:effectLst/>
                <a:ea typeface="Microsoft YaHei" panose="020B0503020204020204" pitchFamily="34" charset="-122"/>
              </a:rPr>
              <a:t>表示的是</a:t>
            </a:r>
            <a:r>
              <a:rPr lang="en-US" altLang="zh-CN" sz="1800" dirty="0" err="1">
                <a:effectLst/>
                <a:ea typeface="Microsoft YaHei" panose="020B0503020204020204" pitchFamily="34" charset="-122"/>
              </a:rPr>
              <a:t>echar</a:t>
            </a:r>
            <a:r>
              <a:rPr lang="zh-CN" altLang="zh-CN" sz="1800" dirty="0">
                <a:effectLst/>
                <a:ea typeface="Microsoft YaHei" panose="020B0503020204020204" pitchFamily="34" charset="-122"/>
              </a:rPr>
              <a:t>中各个不同</a:t>
            </a:r>
            <a:r>
              <a:rPr lang="en-US" altLang="zh-CN" sz="1800" dirty="0">
                <a:effectLst/>
                <a:ea typeface="Microsoft YaHei" panose="020B0503020204020204" pitchFamily="34" charset="-122"/>
              </a:rPr>
              <a:t>action</a:t>
            </a:r>
            <a:r>
              <a:rPr lang="zh-CN" altLang="zh-CN" sz="1800" dirty="0">
                <a:effectLst/>
                <a:ea typeface="Microsoft YaHei" panose="020B0503020204020204" pitchFamily="34" charset="-122"/>
              </a:rPr>
              <a:t>的</a:t>
            </a:r>
            <a:r>
              <a:rPr lang="en-US" altLang="zh-CN" sz="1800" dirty="0">
                <a:effectLst/>
                <a:ea typeface="Microsoft YaHei" panose="020B0503020204020204" pitchFamily="34" charset="-122"/>
              </a:rPr>
              <a:t>embedding</a:t>
            </a:r>
            <a:r>
              <a:rPr lang="zh-CN" altLang="zh-CN" sz="1800" dirty="0">
                <a:effectLst/>
                <a:ea typeface="Microsoft YaHei" panose="020B0503020204020204" pitchFamily="34" charset="-122"/>
              </a:rPr>
              <a:t>的图，表示模型能够区分出不同参数的</a:t>
            </a:r>
            <a:r>
              <a:rPr lang="en-US" altLang="zh-CN" sz="1800" dirty="0" err="1">
                <a:effectLst/>
                <a:ea typeface="Microsoft YaHei" panose="020B0503020204020204" pitchFamily="34" charset="-122"/>
              </a:rPr>
              <a:t>echar</a:t>
            </a:r>
            <a:r>
              <a:rPr lang="en-US" altLang="zh-CN" sz="1800" dirty="0">
                <a:effectLst/>
                <a:ea typeface="Microsoft YaHei" panose="020B0503020204020204" pitchFamily="34" charset="-122"/>
              </a:rPr>
              <a:t> </a:t>
            </a:r>
            <a:r>
              <a:rPr lang="zh-CN" altLang="zh-CN" sz="1800" dirty="0">
                <a:effectLst/>
                <a:ea typeface="Microsoft YaHei" panose="020B0503020204020204" pitchFamily="34" charset="-122"/>
              </a:rPr>
              <a:t>，在测试阶段给出了不同模式的</a:t>
            </a:r>
            <a:r>
              <a:rPr lang="en-US" altLang="zh-CN" sz="1800" dirty="0">
                <a:effectLst/>
                <a:ea typeface="Microsoft YaHei" panose="020B0503020204020204" pitchFamily="34" charset="-122"/>
              </a:rPr>
              <a:t>agent,</a:t>
            </a:r>
          </a:p>
          <a:p>
            <a:pPr marL="0" marR="0">
              <a:spcBef>
                <a:spcPts val="0"/>
              </a:spcBef>
              <a:spcAft>
                <a:spcPts val="0"/>
              </a:spcAft>
            </a:pPr>
            <a:r>
              <a:rPr lang="en-US" altLang="zh-CN" sz="1800" dirty="0">
                <a:effectLst/>
                <a:ea typeface="Microsoft YaHei" panose="020B0503020204020204" pitchFamily="34" charset="-122"/>
              </a:rPr>
              <a:t>(c)</a:t>
            </a:r>
            <a:r>
              <a:rPr lang="zh-CN" altLang="zh-CN" sz="1800" dirty="0">
                <a:effectLst/>
                <a:ea typeface="Microsoft YaHei" panose="020B0503020204020204" pitchFamily="34" charset="-122"/>
              </a:rPr>
              <a:t>中可以看到，但</a:t>
            </a:r>
            <a:r>
              <a:rPr lang="en-US" altLang="zh-CN" sz="1800" dirty="0">
                <a:effectLst/>
                <a:ea typeface="Microsoft YaHei" panose="020B0503020204020204" pitchFamily="34" charset="-122"/>
              </a:rPr>
              <a:t>train</a:t>
            </a:r>
            <a:r>
              <a:rPr lang="zh-CN" altLang="zh-CN" sz="1800" dirty="0">
                <a:effectLst/>
                <a:ea typeface="Microsoft YaHei" panose="020B0503020204020204" pitchFamily="34" charset="-122"/>
              </a:rPr>
              <a:t>和</a:t>
            </a:r>
            <a:r>
              <a:rPr lang="en-US" altLang="zh-CN" sz="1800" dirty="0">
                <a:effectLst/>
                <a:ea typeface="Microsoft YaHei" panose="020B0503020204020204" pitchFamily="34" charset="-122"/>
              </a:rPr>
              <a:t>test</a:t>
            </a:r>
            <a:r>
              <a:rPr lang="zh-CN" altLang="zh-CN" sz="1800" dirty="0">
                <a:effectLst/>
                <a:ea typeface="Microsoft YaHei" panose="020B0503020204020204" pitchFamily="34" charset="-122"/>
              </a:rPr>
              <a:t>的参数一致时，该模型可以由较好的正确率（越小越好），（</a:t>
            </a:r>
            <a:r>
              <a:rPr lang="en-US" altLang="zh-CN" sz="1800" dirty="0">
                <a:effectLst/>
                <a:ea typeface="Microsoft YaHei" panose="020B0503020204020204" pitchFamily="34" charset="-122"/>
              </a:rPr>
              <a:t>d</a:t>
            </a:r>
            <a:r>
              <a:rPr lang="zh-CN" altLang="zh-CN" sz="1800" dirty="0">
                <a:effectLst/>
                <a:ea typeface="Microsoft YaHei" panose="020B0503020204020204" pitchFamily="34" charset="-122"/>
              </a:rPr>
              <a:t>）中对两个参数进行训练，最后发现，两个参数</a:t>
            </a:r>
            <a:r>
              <a:rPr lang="en-US" altLang="zh-CN" sz="1800" dirty="0">
                <a:effectLst/>
                <a:ea typeface="Microsoft YaHei" panose="020B0503020204020204" pitchFamily="34" charset="-122"/>
              </a:rPr>
              <a:t>0.01</a:t>
            </a:r>
            <a:r>
              <a:rPr lang="zh-CN" altLang="zh-CN" sz="1800" dirty="0">
                <a:effectLst/>
                <a:ea typeface="Microsoft YaHei" panose="020B0503020204020204" pitchFamily="34" charset="-122"/>
              </a:rPr>
              <a:t>和</a:t>
            </a:r>
            <a:r>
              <a:rPr lang="en-US" altLang="zh-CN" sz="1800" dirty="0">
                <a:effectLst/>
                <a:ea typeface="Microsoft YaHei" panose="020B0503020204020204" pitchFamily="34" charset="-122"/>
              </a:rPr>
              <a:t>3</a:t>
            </a:r>
            <a:r>
              <a:rPr lang="zh-CN" altLang="zh-CN" sz="1800" dirty="0">
                <a:effectLst/>
                <a:ea typeface="Microsoft YaHei" panose="020B0503020204020204" pitchFamily="34" charset="-122"/>
              </a:rPr>
              <a:t>的时候，他们可以达到单个训练的准确度。</a:t>
            </a:r>
            <a:endParaRPr lang="zh-CN" altLang="zh-CN" sz="1800" dirty="0">
              <a:effectLst/>
              <a:ea typeface="Calibri" panose="020F0502020204030204" pitchFamily="34" charset="0"/>
            </a:endParaRPr>
          </a:p>
          <a:p>
            <a:pPr marL="0" marR="0">
              <a:spcBef>
                <a:spcPts val="0"/>
              </a:spcBef>
              <a:spcAft>
                <a:spcPts val="0"/>
              </a:spcAft>
            </a:pPr>
            <a:endParaRPr lang="zh-CN" altLang="zh-CN" sz="1800" dirty="0">
              <a:effectLst/>
              <a:ea typeface="Microsoft YaHei" panose="020B0503020204020204" pitchFamily="34" charset="-122"/>
            </a:endParaRPr>
          </a:p>
          <a:p>
            <a:pPr marL="0" marR="0">
              <a:spcBef>
                <a:spcPts val="0"/>
              </a:spcBef>
              <a:spcAft>
                <a:spcPts val="0"/>
              </a:spcAft>
            </a:pPr>
            <a:r>
              <a:rPr lang="zh-CN" altLang="zh-CN" sz="1800" dirty="0">
                <a:effectLst/>
                <a:ea typeface="Microsoft YaHei" panose="020B0503020204020204" pitchFamily="34" charset="-122"/>
              </a:rPr>
              <a:t>实线部分是贝叶斯概率计算出来的后验，表明了我们的模型可以较好的估计贝叶斯后验概率。</a:t>
            </a:r>
          </a:p>
          <a:p>
            <a:endParaRPr lang="en-US" altLang="zh-CN" dirty="0"/>
          </a:p>
        </p:txBody>
      </p:sp>
      <p:sp>
        <p:nvSpPr>
          <p:cNvPr id="4" name="灯片编号占位符 3"/>
          <p:cNvSpPr>
            <a:spLocks noGrp="1"/>
          </p:cNvSpPr>
          <p:nvPr>
            <p:ph type="sldNum" sz="quarter" idx="5"/>
          </p:nvPr>
        </p:nvSpPr>
        <p:spPr/>
        <p:txBody>
          <a:bodyPr/>
          <a:lstStyle/>
          <a:p>
            <a:fld id="{F1E19723-6D09-4F02-8ED7-F7818E635E42}" type="slidenum">
              <a:rPr lang="zh-CN" altLang="en-US" smtClean="0"/>
              <a:t>10</a:t>
            </a:fld>
            <a:endParaRPr lang="zh-CN" altLang="en-US"/>
          </a:p>
        </p:txBody>
      </p:sp>
    </p:spTree>
    <p:extLst>
      <p:ext uri="{BB962C8B-B14F-4D97-AF65-F5344CB8AC3E}">
        <p14:creationId xmlns:p14="http://schemas.microsoft.com/office/powerpoint/2010/main" val="26107703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a:spcBef>
                <a:spcPts val="0"/>
              </a:spcBef>
              <a:spcAft>
                <a:spcPts val="0"/>
              </a:spcAft>
            </a:pPr>
            <a:r>
              <a:rPr lang="zh-CN" altLang="zh-CN" sz="1800" dirty="0">
                <a:effectLst/>
                <a:ea typeface="Microsoft YaHei" panose="020B0503020204020204" pitchFamily="34" charset="-122"/>
              </a:rPr>
              <a:t>实验二想要证明</a:t>
            </a:r>
            <a:r>
              <a:rPr lang="en-US" altLang="zh-CN" sz="1800" dirty="0" err="1">
                <a:effectLst/>
                <a:ea typeface="Calibri" panose="020F0502020204030204" pitchFamily="34" charset="0"/>
              </a:rPr>
              <a:t>tomnet</a:t>
            </a:r>
            <a:r>
              <a:rPr lang="zh-CN" altLang="zh-CN" sz="1800" dirty="0">
                <a:effectLst/>
                <a:ea typeface="Microsoft YaHei" panose="020B0503020204020204" pitchFamily="34" charset="-122"/>
              </a:rPr>
              <a:t>对</a:t>
            </a:r>
            <a:r>
              <a:rPr lang="en-US" altLang="zh-CN" sz="1800" dirty="0">
                <a:effectLst/>
                <a:ea typeface="Microsoft YaHei" panose="020B0503020204020204" pitchFamily="34" charset="-122"/>
              </a:rPr>
              <a:t>agent</a:t>
            </a:r>
            <a:r>
              <a:rPr lang="zh-CN" altLang="zh-CN" sz="1800" dirty="0">
                <a:effectLst/>
                <a:ea typeface="Microsoft YaHei" panose="020B0503020204020204" pitchFamily="34" charset="-122"/>
              </a:rPr>
              <a:t>目标推理的能力。</a:t>
            </a:r>
            <a:endParaRPr lang="zh-CN" altLang="zh-CN" sz="1800" dirty="0">
              <a:effectLst/>
              <a:ea typeface="Calibri" panose="020F0502020204030204" pitchFamily="34" charset="0"/>
            </a:endParaRPr>
          </a:p>
          <a:p>
            <a:pPr marL="0" marR="0">
              <a:spcBef>
                <a:spcPts val="0"/>
              </a:spcBef>
              <a:spcAft>
                <a:spcPts val="0"/>
              </a:spcAft>
            </a:pPr>
            <a:r>
              <a:rPr lang="en-US" altLang="zh-CN" sz="1800" dirty="0" err="1">
                <a:effectLst/>
                <a:ea typeface="Calibri" panose="020F0502020204030204" pitchFamily="34" charset="0"/>
              </a:rPr>
              <a:t>Npast</a:t>
            </a:r>
            <a:r>
              <a:rPr lang="zh-CN" altLang="zh-CN" sz="1800" dirty="0">
                <a:effectLst/>
                <a:ea typeface="Microsoft YaHei" panose="020B0503020204020204" pitchFamily="34" charset="-122"/>
              </a:rPr>
              <a:t>表示的时候我们输入这个轨迹的步数。</a:t>
            </a:r>
            <a:endParaRPr lang="zh-CN" altLang="zh-CN" sz="1800" dirty="0">
              <a:effectLst/>
              <a:ea typeface="Calibri" panose="020F0502020204030204" pitchFamily="34" charset="0"/>
            </a:endParaRPr>
          </a:p>
          <a:p>
            <a:pPr marL="0" marR="0">
              <a:spcBef>
                <a:spcPts val="0"/>
              </a:spcBef>
              <a:spcAft>
                <a:spcPts val="0"/>
              </a:spcAft>
            </a:pPr>
            <a:r>
              <a:rPr lang="zh-CN" altLang="zh-CN" sz="1800" dirty="0">
                <a:effectLst/>
                <a:ea typeface="Microsoft YaHei" panose="020B0503020204020204" pitchFamily="34" charset="-122"/>
              </a:rPr>
              <a:t>模型可以观察到较少量的轨迹，在</a:t>
            </a:r>
            <a:r>
              <a:rPr lang="en-US" altLang="zh-CN" sz="1800" dirty="0">
                <a:effectLst/>
                <a:ea typeface="Calibri" panose="020F0502020204030204" pitchFamily="34" charset="0"/>
              </a:rPr>
              <a:t>0</a:t>
            </a:r>
            <a:r>
              <a:rPr lang="zh-CN" altLang="zh-CN" sz="1800" dirty="0">
                <a:effectLst/>
                <a:ea typeface="Microsoft YaHei" panose="020B0503020204020204" pitchFamily="34" charset="-122"/>
              </a:rPr>
              <a:t>步到</a:t>
            </a:r>
            <a:r>
              <a:rPr lang="en-US" altLang="zh-CN" sz="1800" dirty="0">
                <a:effectLst/>
                <a:ea typeface="Calibri" panose="020F0502020204030204" pitchFamily="34" charset="0"/>
              </a:rPr>
              <a:t>5</a:t>
            </a:r>
            <a:r>
              <a:rPr lang="zh-CN" altLang="zh-CN" sz="1800" dirty="0">
                <a:effectLst/>
                <a:ea typeface="Microsoft YaHei" panose="020B0503020204020204" pitchFamily="34" charset="-122"/>
              </a:rPr>
              <a:t>步之前，最多得到的轨迹是</a:t>
            </a:r>
            <a:r>
              <a:rPr lang="en-US" altLang="zh-CN" sz="1800" dirty="0">
                <a:effectLst/>
                <a:ea typeface="Calibri" panose="020F0502020204030204" pitchFamily="34" charset="0"/>
              </a:rPr>
              <a:t>5</a:t>
            </a:r>
            <a:r>
              <a:rPr lang="zh-CN" altLang="zh-CN" sz="1800" dirty="0">
                <a:effectLst/>
                <a:ea typeface="Microsoft YaHei" panose="020B0503020204020204" pitchFamily="34" charset="-122"/>
              </a:rPr>
              <a:t>步</a:t>
            </a:r>
            <a:endParaRPr lang="zh-CN" altLang="zh-CN" sz="1800" dirty="0">
              <a:effectLst/>
              <a:ea typeface="Calibri" panose="020F0502020204030204" pitchFamily="34" charset="0"/>
            </a:endParaRPr>
          </a:p>
          <a:p>
            <a:pPr marL="0" marR="0">
              <a:spcBef>
                <a:spcPts val="0"/>
              </a:spcBef>
              <a:spcAft>
                <a:spcPts val="0"/>
              </a:spcAft>
            </a:pPr>
            <a:r>
              <a:rPr lang="zh-CN" altLang="zh-CN" sz="1800" dirty="0">
                <a:effectLst/>
                <a:ea typeface="Microsoft YaHei" panose="020B0503020204020204" pitchFamily="34" charset="-122"/>
              </a:rPr>
              <a:t>结果分析：</a:t>
            </a:r>
            <a:r>
              <a:rPr lang="en-US" altLang="zh-CN" sz="1800" dirty="0">
                <a:effectLst/>
                <a:ea typeface="Calibri" panose="020F0502020204030204" pitchFamily="34" charset="0"/>
              </a:rPr>
              <a:t>(b)</a:t>
            </a:r>
            <a:r>
              <a:rPr lang="zh-CN" altLang="zh-CN" sz="1800" dirty="0">
                <a:effectLst/>
                <a:ea typeface="Microsoft YaHei" panose="020B0503020204020204" pitchFamily="34" charset="-122"/>
              </a:rPr>
              <a:t>即使</a:t>
            </a:r>
            <a:r>
              <a:rPr lang="en-US" altLang="zh-CN" sz="1800" dirty="0" err="1">
                <a:effectLst/>
                <a:ea typeface="Calibri" panose="020F0502020204030204" pitchFamily="34" charset="0"/>
              </a:rPr>
              <a:t>Npast</a:t>
            </a:r>
            <a:r>
              <a:rPr lang="en-US" altLang="zh-CN" sz="1800" dirty="0">
                <a:effectLst/>
                <a:ea typeface="Calibri" panose="020F0502020204030204" pitchFamily="34" charset="0"/>
              </a:rPr>
              <a:t>=0,</a:t>
            </a:r>
            <a:r>
              <a:rPr lang="zh-CN" altLang="zh-CN" sz="1800" dirty="0">
                <a:effectLst/>
                <a:ea typeface="Microsoft YaHei" panose="020B0503020204020204" pitchFamily="34" charset="-122"/>
              </a:rPr>
              <a:t>这个概率也能在</a:t>
            </a:r>
            <a:r>
              <a:rPr lang="en-US" altLang="zh-CN" sz="1800" dirty="0">
                <a:effectLst/>
                <a:ea typeface="Calibri" panose="020F0502020204030204" pitchFamily="34" charset="0"/>
              </a:rPr>
              <a:t>0.5</a:t>
            </a:r>
            <a:r>
              <a:rPr lang="zh-CN" altLang="zh-CN" sz="1800" dirty="0">
                <a:effectLst/>
                <a:ea typeface="Microsoft YaHei" panose="020B0503020204020204" pitchFamily="34" charset="-122"/>
              </a:rPr>
              <a:t>，这个概率是大于随机概率的其中随着</a:t>
            </a:r>
            <a:r>
              <a:rPr lang="en-US" altLang="zh-CN" sz="1800" dirty="0" err="1">
                <a:effectLst/>
                <a:ea typeface="Calibri" panose="020F0502020204030204" pitchFamily="34" charset="0"/>
              </a:rPr>
              <a:t>Npast</a:t>
            </a:r>
            <a:r>
              <a:rPr lang="zh-CN" altLang="zh-CN" sz="1800" dirty="0">
                <a:effectLst/>
                <a:ea typeface="Microsoft YaHei" panose="020B0503020204020204" pitchFamily="34" charset="-122"/>
              </a:rPr>
              <a:t>的增加，正确度越大，在</a:t>
            </a:r>
            <a:r>
              <a:rPr lang="en-US" altLang="zh-CN" sz="1800" dirty="0" err="1">
                <a:effectLst/>
                <a:ea typeface="Calibri" panose="020F0502020204030204" pitchFamily="34" charset="0"/>
              </a:rPr>
              <a:t>Npast</a:t>
            </a:r>
            <a:r>
              <a:rPr lang="en-US" altLang="zh-CN" sz="1800" dirty="0">
                <a:effectLst/>
                <a:ea typeface="Calibri" panose="020F0502020204030204" pitchFamily="34" charset="0"/>
              </a:rPr>
              <a:t>=7</a:t>
            </a:r>
            <a:r>
              <a:rPr lang="zh-CN" altLang="zh-CN" sz="1800" dirty="0">
                <a:effectLst/>
                <a:ea typeface="Microsoft YaHei" panose="020B0503020204020204" pitchFamily="34" charset="-122"/>
              </a:rPr>
              <a:t>之后，大致可以在</a:t>
            </a:r>
            <a:r>
              <a:rPr lang="en-US" altLang="zh-CN" sz="1800" dirty="0">
                <a:effectLst/>
                <a:ea typeface="Calibri" panose="020F0502020204030204" pitchFamily="34" charset="0"/>
              </a:rPr>
              <a:t>65%</a:t>
            </a:r>
            <a:endParaRPr lang="zh-CN" altLang="zh-CN" sz="1800" dirty="0">
              <a:effectLst/>
              <a:ea typeface="Calibri" panose="020F0502020204030204" pitchFamily="34" charset="0"/>
            </a:endParaRPr>
          </a:p>
          <a:p>
            <a:pPr marL="0" marR="0">
              <a:spcBef>
                <a:spcPts val="0"/>
              </a:spcBef>
              <a:spcAft>
                <a:spcPts val="0"/>
              </a:spcAft>
            </a:pPr>
            <a:r>
              <a:rPr lang="zh-CN" altLang="zh-CN" sz="1800" dirty="0">
                <a:effectLst/>
                <a:ea typeface="Microsoft YaHei" panose="020B0503020204020204" pitchFamily="34" charset="-122"/>
              </a:rPr>
              <a:t>（</a:t>
            </a:r>
            <a:r>
              <a:rPr lang="en-US" altLang="zh-CN" sz="1800" dirty="0">
                <a:effectLst/>
                <a:ea typeface="Calibri" panose="020F0502020204030204" pitchFamily="34" charset="0"/>
              </a:rPr>
              <a:t>c</a:t>
            </a:r>
            <a:r>
              <a:rPr lang="zh-CN" altLang="zh-CN" sz="1800" dirty="0">
                <a:effectLst/>
                <a:ea typeface="Microsoft YaHei" panose="020B0503020204020204" pitchFamily="34" charset="-122"/>
              </a:rPr>
              <a:t>）当</a:t>
            </a:r>
            <a:r>
              <a:rPr lang="en-US" altLang="zh-CN" sz="1800" dirty="0" err="1">
                <a:effectLst/>
                <a:ea typeface="Calibri" panose="020F0502020204030204" pitchFamily="34" charset="0"/>
              </a:rPr>
              <a:t>Npast</a:t>
            </a:r>
            <a:r>
              <a:rPr lang="en-US" altLang="zh-CN" sz="1800" dirty="0">
                <a:effectLst/>
                <a:ea typeface="Calibri" panose="020F0502020204030204" pitchFamily="34" charset="0"/>
              </a:rPr>
              <a:t>=0</a:t>
            </a:r>
            <a:r>
              <a:rPr lang="zh-CN" altLang="zh-CN" sz="1800" dirty="0">
                <a:effectLst/>
                <a:ea typeface="Microsoft YaHei" panose="020B0503020204020204" pitchFamily="34" charset="-122"/>
              </a:rPr>
              <a:t>时，模型无法给出结果，但</a:t>
            </a:r>
            <a:r>
              <a:rPr lang="en-US" altLang="zh-CN" sz="1800" dirty="0" err="1">
                <a:effectLst/>
                <a:ea typeface="Calibri" panose="020F0502020204030204" pitchFamily="34" charset="0"/>
              </a:rPr>
              <a:t>Npast</a:t>
            </a:r>
            <a:r>
              <a:rPr lang="en-US" altLang="zh-CN" sz="1800" dirty="0">
                <a:effectLst/>
                <a:ea typeface="Calibri" panose="020F0502020204030204" pitchFamily="34" charset="0"/>
              </a:rPr>
              <a:t>=1</a:t>
            </a:r>
            <a:r>
              <a:rPr lang="zh-CN" altLang="zh-CN" sz="1800" dirty="0">
                <a:effectLst/>
                <a:ea typeface="Microsoft YaHei" panose="020B0503020204020204" pitchFamily="34" charset="-122"/>
              </a:rPr>
              <a:t>时，（</a:t>
            </a:r>
            <a:r>
              <a:rPr lang="en-US" altLang="zh-CN" sz="1800" dirty="0">
                <a:effectLst/>
                <a:ea typeface="Calibri" panose="020F0502020204030204" pitchFamily="34" charset="0"/>
              </a:rPr>
              <a:t>c</a:t>
            </a:r>
            <a:r>
              <a:rPr lang="zh-CN" altLang="zh-CN" sz="1800" dirty="0">
                <a:effectLst/>
                <a:ea typeface="Microsoft YaHei" panose="020B0503020204020204" pitchFamily="34" charset="-122"/>
              </a:rPr>
              <a:t>）</a:t>
            </a:r>
            <a:r>
              <a:rPr lang="en-US" altLang="zh-CN" sz="1800" dirty="0">
                <a:effectLst/>
                <a:ea typeface="Calibri" panose="020F0502020204030204" pitchFamily="34" charset="0"/>
              </a:rPr>
              <a:t>2,</a:t>
            </a:r>
            <a:r>
              <a:rPr lang="zh-CN" altLang="zh-CN" sz="1800" dirty="0">
                <a:effectLst/>
                <a:ea typeface="Microsoft YaHei" panose="020B0503020204020204" pitchFamily="34" charset="-122"/>
              </a:rPr>
              <a:t>我们就能看到模型已经大致可以得到对粉色目标的偏好了</a:t>
            </a:r>
            <a:endParaRPr lang="zh-CN" altLang="zh-CN" sz="1800" dirty="0">
              <a:effectLst/>
              <a:ea typeface="Calibri" panose="020F0502020204030204" pitchFamily="34" charset="0"/>
            </a:endParaRPr>
          </a:p>
          <a:p>
            <a:pPr marL="0" marR="0">
              <a:spcBef>
                <a:spcPts val="0"/>
              </a:spcBef>
              <a:spcAft>
                <a:spcPts val="0"/>
              </a:spcAft>
            </a:pPr>
            <a:r>
              <a:rPr lang="zh-CN" altLang="zh-CN" sz="1800" dirty="0">
                <a:effectLst/>
                <a:ea typeface="Microsoft YaHei" panose="020B0503020204020204" pitchFamily="34" charset="-122"/>
              </a:rPr>
              <a:t>（</a:t>
            </a:r>
            <a:r>
              <a:rPr lang="en-US" altLang="zh-CN" sz="1800" dirty="0">
                <a:effectLst/>
                <a:ea typeface="Calibri" panose="020F0502020204030204" pitchFamily="34" charset="0"/>
              </a:rPr>
              <a:t>d</a:t>
            </a:r>
            <a:r>
              <a:rPr lang="zh-CN" altLang="zh-CN" sz="1800" dirty="0">
                <a:effectLst/>
                <a:ea typeface="Microsoft YaHei" panose="020B0503020204020204" pitchFamily="34" charset="-122"/>
              </a:rPr>
              <a:t>）是对模型中</a:t>
            </a:r>
            <a:r>
              <a:rPr lang="en-US" altLang="zh-CN" sz="1800" dirty="0" err="1">
                <a:effectLst/>
                <a:ea typeface="Calibri" panose="020F0502020204030204" pitchFamily="34" charset="0"/>
              </a:rPr>
              <a:t>Echar</a:t>
            </a:r>
            <a:r>
              <a:rPr lang="zh-CN" altLang="zh-CN" sz="1800" dirty="0">
                <a:effectLst/>
                <a:ea typeface="Microsoft YaHei" panose="020B0503020204020204" pitchFamily="34" charset="-122"/>
              </a:rPr>
              <a:t>这个进行一个统计，绿色的点表示这个</a:t>
            </a:r>
            <a:r>
              <a:rPr lang="en-US" altLang="zh-CN" sz="1800" dirty="0" err="1">
                <a:effectLst/>
                <a:ea typeface="Calibri" panose="020F0502020204030204" pitchFamily="34" charset="0"/>
              </a:rPr>
              <a:t>Echar</a:t>
            </a:r>
            <a:r>
              <a:rPr lang="zh-CN" altLang="zh-CN" sz="1800" dirty="0">
                <a:effectLst/>
                <a:ea typeface="Microsoft YaHei" panose="020B0503020204020204" pitchFamily="34" charset="-122"/>
              </a:rPr>
              <a:t>表示的是目标是绿色的点，点越深表示</a:t>
            </a:r>
            <a:r>
              <a:rPr lang="en-US" altLang="zh-CN" sz="1800" dirty="0" err="1">
                <a:effectLst/>
                <a:ea typeface="Calibri" panose="020F0502020204030204" pitchFamily="34" charset="0"/>
              </a:rPr>
              <a:t>Npast</a:t>
            </a:r>
            <a:r>
              <a:rPr lang="zh-CN" altLang="zh-CN" sz="1800" dirty="0">
                <a:effectLst/>
                <a:ea typeface="Microsoft YaHei" panose="020B0503020204020204" pitchFamily="34" charset="-122"/>
              </a:rPr>
              <a:t>越大，灰色部分表示的是</a:t>
            </a:r>
            <a:r>
              <a:rPr lang="en-US" altLang="zh-CN" sz="1800" dirty="0" err="1">
                <a:effectLst/>
                <a:ea typeface="Calibri" panose="020F0502020204030204" pitchFamily="34" charset="0"/>
              </a:rPr>
              <a:t>Npast</a:t>
            </a:r>
            <a:r>
              <a:rPr lang="en-US" altLang="zh-CN" sz="1800" dirty="0">
                <a:effectLst/>
                <a:ea typeface="Calibri" panose="020F0502020204030204" pitchFamily="34" charset="0"/>
              </a:rPr>
              <a:t>=0</a:t>
            </a:r>
            <a:r>
              <a:rPr lang="zh-CN" altLang="zh-CN" sz="1800" dirty="0">
                <a:effectLst/>
                <a:ea typeface="Microsoft YaHei" panose="020B0503020204020204" pitchFamily="34" charset="-122"/>
              </a:rPr>
              <a:t>，可以看到颜色深的点，可以根据颜色较深的区别开来，中间堆积部分颜色比较淡，或者是灰色部分，说明对于</a:t>
            </a:r>
            <a:r>
              <a:rPr lang="en-US" altLang="zh-CN" sz="1800" dirty="0" err="1">
                <a:effectLst/>
                <a:ea typeface="Calibri" panose="020F0502020204030204" pitchFamily="34" charset="0"/>
              </a:rPr>
              <a:t>Npast</a:t>
            </a:r>
            <a:r>
              <a:rPr lang="zh-CN" altLang="zh-CN" sz="1800" dirty="0">
                <a:effectLst/>
                <a:ea typeface="Microsoft YaHei" panose="020B0503020204020204" pitchFamily="34" charset="-122"/>
              </a:rPr>
              <a:t>这个参数，如果设置得比较小，模型还是不能给出较好的</a:t>
            </a:r>
            <a:r>
              <a:rPr lang="en-US" altLang="zh-CN" sz="1800" dirty="0" err="1">
                <a:effectLst/>
                <a:ea typeface="Calibri" panose="020F0502020204030204" pitchFamily="34" charset="0"/>
              </a:rPr>
              <a:t>echar</a:t>
            </a:r>
            <a:r>
              <a:rPr lang="zh-CN" altLang="zh-CN" sz="1800" dirty="0">
                <a:effectLst/>
                <a:ea typeface="Microsoft YaHei" panose="020B0503020204020204" pitchFamily="34" charset="-122"/>
              </a:rPr>
              <a:t>的区分。</a:t>
            </a:r>
            <a:endParaRPr lang="zh-CN" altLang="zh-CN" sz="1800" dirty="0">
              <a:effectLst/>
              <a:ea typeface="Calibri" panose="020F0502020204030204" pitchFamily="34" charset="0"/>
            </a:endParaRPr>
          </a:p>
          <a:p>
            <a:endParaRPr lang="en-US" altLang="zh-CN" dirty="0"/>
          </a:p>
        </p:txBody>
      </p:sp>
      <p:sp>
        <p:nvSpPr>
          <p:cNvPr id="4" name="灯片编号占位符 3"/>
          <p:cNvSpPr>
            <a:spLocks noGrp="1"/>
          </p:cNvSpPr>
          <p:nvPr>
            <p:ph type="sldNum" sz="quarter" idx="5"/>
          </p:nvPr>
        </p:nvSpPr>
        <p:spPr/>
        <p:txBody>
          <a:bodyPr/>
          <a:lstStyle/>
          <a:p>
            <a:fld id="{F1E19723-6D09-4F02-8ED7-F7818E635E42}" type="slidenum">
              <a:rPr lang="zh-CN" altLang="en-US" smtClean="0"/>
              <a:t>11</a:t>
            </a:fld>
            <a:endParaRPr lang="zh-CN" altLang="en-US"/>
          </a:p>
        </p:txBody>
      </p:sp>
    </p:spTree>
    <p:extLst>
      <p:ext uri="{BB962C8B-B14F-4D97-AF65-F5344CB8AC3E}">
        <p14:creationId xmlns:p14="http://schemas.microsoft.com/office/powerpoint/2010/main" val="20295001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D7A05A-7F27-43BE-AEA5-781D265302AB}"/>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146D77DB-2810-421C-9D88-639B4CC6F9C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2043799-0966-44FA-8B3B-77474D9F728A}"/>
              </a:ext>
            </a:extLst>
          </p:cNvPr>
          <p:cNvSpPr>
            <a:spLocks noGrp="1"/>
          </p:cNvSpPr>
          <p:nvPr>
            <p:ph type="dt" sz="half" idx="10"/>
          </p:nvPr>
        </p:nvSpPr>
        <p:spPr/>
        <p:txBody>
          <a:bodyPr/>
          <a:lstStyle/>
          <a:p>
            <a:fld id="{A2DF2F36-52DF-4056-B49B-CEE3C202D30C}" type="datetime1">
              <a:rPr lang="zh-CN" altLang="en-US" smtClean="0"/>
              <a:t>2021/12/13</a:t>
            </a:fld>
            <a:endParaRPr lang="zh-CN" altLang="en-US"/>
          </a:p>
        </p:txBody>
      </p:sp>
      <p:sp>
        <p:nvSpPr>
          <p:cNvPr id="5" name="页脚占位符 4">
            <a:extLst>
              <a:ext uri="{FF2B5EF4-FFF2-40B4-BE49-F238E27FC236}">
                <a16:creationId xmlns:a16="http://schemas.microsoft.com/office/drawing/2014/main" id="{5C0B40D8-20E7-44ED-869F-FAF7ADB6C25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4011753-1E02-4B58-BF3C-FC9211A2E50B}"/>
              </a:ext>
            </a:extLst>
          </p:cNvPr>
          <p:cNvSpPr>
            <a:spLocks noGrp="1"/>
          </p:cNvSpPr>
          <p:nvPr>
            <p:ph type="sldNum" sz="quarter" idx="12"/>
          </p:nvPr>
        </p:nvSpPr>
        <p:spPr/>
        <p:txBody>
          <a:bodyPr/>
          <a:lstStyle/>
          <a:p>
            <a:fld id="{A93D3011-1899-4CA5-B311-166E41C952BA}" type="slidenum">
              <a:rPr lang="zh-CN" altLang="en-US" smtClean="0"/>
              <a:t>‹#›</a:t>
            </a:fld>
            <a:endParaRPr lang="zh-CN" altLang="en-US"/>
          </a:p>
        </p:txBody>
      </p:sp>
    </p:spTree>
    <p:extLst>
      <p:ext uri="{BB962C8B-B14F-4D97-AF65-F5344CB8AC3E}">
        <p14:creationId xmlns:p14="http://schemas.microsoft.com/office/powerpoint/2010/main" val="30437225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AFB7DC-FEFB-4CDC-8995-25C6643B8BE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D3A2C61-3757-48E6-902E-227BAC885E9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61B24C4-CF44-4F29-87F8-601A994BB9C1}"/>
              </a:ext>
            </a:extLst>
          </p:cNvPr>
          <p:cNvSpPr>
            <a:spLocks noGrp="1"/>
          </p:cNvSpPr>
          <p:nvPr>
            <p:ph type="dt" sz="half" idx="10"/>
          </p:nvPr>
        </p:nvSpPr>
        <p:spPr/>
        <p:txBody>
          <a:bodyPr/>
          <a:lstStyle/>
          <a:p>
            <a:fld id="{68EC2C45-BE09-4BA9-9897-31AD4F74F5BD}" type="datetime1">
              <a:rPr lang="zh-CN" altLang="en-US" smtClean="0"/>
              <a:t>2021/12/13</a:t>
            </a:fld>
            <a:endParaRPr lang="zh-CN" altLang="en-US"/>
          </a:p>
        </p:txBody>
      </p:sp>
      <p:sp>
        <p:nvSpPr>
          <p:cNvPr id="5" name="页脚占位符 4">
            <a:extLst>
              <a:ext uri="{FF2B5EF4-FFF2-40B4-BE49-F238E27FC236}">
                <a16:creationId xmlns:a16="http://schemas.microsoft.com/office/drawing/2014/main" id="{E182B89E-3277-4DDF-8040-14E01C522FC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94BEE8B-90B5-475A-A415-0BB4EE5FF12F}"/>
              </a:ext>
            </a:extLst>
          </p:cNvPr>
          <p:cNvSpPr>
            <a:spLocks noGrp="1"/>
          </p:cNvSpPr>
          <p:nvPr>
            <p:ph type="sldNum" sz="quarter" idx="12"/>
          </p:nvPr>
        </p:nvSpPr>
        <p:spPr/>
        <p:txBody>
          <a:bodyPr/>
          <a:lstStyle/>
          <a:p>
            <a:fld id="{A93D3011-1899-4CA5-B311-166E41C952BA}" type="slidenum">
              <a:rPr lang="zh-CN" altLang="en-US" smtClean="0"/>
              <a:t>‹#›</a:t>
            </a:fld>
            <a:endParaRPr lang="zh-CN" altLang="en-US"/>
          </a:p>
        </p:txBody>
      </p:sp>
    </p:spTree>
    <p:extLst>
      <p:ext uri="{BB962C8B-B14F-4D97-AF65-F5344CB8AC3E}">
        <p14:creationId xmlns:p14="http://schemas.microsoft.com/office/powerpoint/2010/main" val="25196757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73F9844-73E1-43A5-8C07-A24FCC56A139}"/>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C1A99BA-5464-45FB-95A2-F1F2706FE7F9}"/>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7E5E99F-ABF5-4907-BF5F-CB9701C13E53}"/>
              </a:ext>
            </a:extLst>
          </p:cNvPr>
          <p:cNvSpPr>
            <a:spLocks noGrp="1"/>
          </p:cNvSpPr>
          <p:nvPr>
            <p:ph type="dt" sz="half" idx="10"/>
          </p:nvPr>
        </p:nvSpPr>
        <p:spPr/>
        <p:txBody>
          <a:bodyPr/>
          <a:lstStyle/>
          <a:p>
            <a:fld id="{7AB66BE9-5A05-4882-8825-61DB57C35C15}" type="datetime1">
              <a:rPr lang="zh-CN" altLang="en-US" smtClean="0"/>
              <a:t>2021/12/13</a:t>
            </a:fld>
            <a:endParaRPr lang="zh-CN" altLang="en-US"/>
          </a:p>
        </p:txBody>
      </p:sp>
      <p:sp>
        <p:nvSpPr>
          <p:cNvPr id="5" name="页脚占位符 4">
            <a:extLst>
              <a:ext uri="{FF2B5EF4-FFF2-40B4-BE49-F238E27FC236}">
                <a16:creationId xmlns:a16="http://schemas.microsoft.com/office/drawing/2014/main" id="{AF0417DF-8A66-40EF-BB2C-9DAADB49122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53484B8-4AFB-447A-94AD-F77C6DC031E9}"/>
              </a:ext>
            </a:extLst>
          </p:cNvPr>
          <p:cNvSpPr>
            <a:spLocks noGrp="1"/>
          </p:cNvSpPr>
          <p:nvPr>
            <p:ph type="sldNum" sz="quarter" idx="12"/>
          </p:nvPr>
        </p:nvSpPr>
        <p:spPr/>
        <p:txBody>
          <a:bodyPr/>
          <a:lstStyle/>
          <a:p>
            <a:fld id="{A93D3011-1899-4CA5-B311-166E41C952BA}" type="slidenum">
              <a:rPr lang="zh-CN" altLang="en-US" smtClean="0"/>
              <a:t>‹#›</a:t>
            </a:fld>
            <a:endParaRPr lang="zh-CN" altLang="en-US"/>
          </a:p>
        </p:txBody>
      </p:sp>
    </p:spTree>
    <p:extLst>
      <p:ext uri="{BB962C8B-B14F-4D97-AF65-F5344CB8AC3E}">
        <p14:creationId xmlns:p14="http://schemas.microsoft.com/office/powerpoint/2010/main" val="3305506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D4D5E6-44AD-4D17-93D1-D34178458B3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10372D2-F517-4C39-9E28-26B362FEB9D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92BC2C2-0C0A-417A-B671-2222B6FC0D26}"/>
              </a:ext>
            </a:extLst>
          </p:cNvPr>
          <p:cNvSpPr>
            <a:spLocks noGrp="1"/>
          </p:cNvSpPr>
          <p:nvPr>
            <p:ph type="dt" sz="half" idx="10"/>
          </p:nvPr>
        </p:nvSpPr>
        <p:spPr/>
        <p:txBody>
          <a:bodyPr/>
          <a:lstStyle/>
          <a:p>
            <a:fld id="{95A1F079-A374-454A-BA7D-6995C87CDF61}" type="datetime1">
              <a:rPr lang="zh-CN" altLang="en-US" smtClean="0"/>
              <a:t>2021/12/13</a:t>
            </a:fld>
            <a:endParaRPr lang="zh-CN" altLang="en-US"/>
          </a:p>
        </p:txBody>
      </p:sp>
      <p:sp>
        <p:nvSpPr>
          <p:cNvPr id="5" name="页脚占位符 4">
            <a:extLst>
              <a:ext uri="{FF2B5EF4-FFF2-40B4-BE49-F238E27FC236}">
                <a16:creationId xmlns:a16="http://schemas.microsoft.com/office/drawing/2014/main" id="{BE4961D1-570E-4BE6-9F36-9EAC550803B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5AE7079-CD72-4BA4-9001-1A934301DA3A}"/>
              </a:ext>
            </a:extLst>
          </p:cNvPr>
          <p:cNvSpPr>
            <a:spLocks noGrp="1"/>
          </p:cNvSpPr>
          <p:nvPr>
            <p:ph type="sldNum" sz="quarter" idx="12"/>
          </p:nvPr>
        </p:nvSpPr>
        <p:spPr/>
        <p:txBody>
          <a:bodyPr/>
          <a:lstStyle/>
          <a:p>
            <a:fld id="{A93D3011-1899-4CA5-B311-166E41C952BA}" type="slidenum">
              <a:rPr lang="zh-CN" altLang="en-US" smtClean="0"/>
              <a:t>‹#›</a:t>
            </a:fld>
            <a:endParaRPr lang="zh-CN" altLang="en-US"/>
          </a:p>
        </p:txBody>
      </p:sp>
    </p:spTree>
    <p:extLst>
      <p:ext uri="{BB962C8B-B14F-4D97-AF65-F5344CB8AC3E}">
        <p14:creationId xmlns:p14="http://schemas.microsoft.com/office/powerpoint/2010/main" val="2720234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CF3189-6C7E-4EE2-A99D-8043991C041E}"/>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4C58E07-A214-4C16-8EB2-8623042B3B0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1F4377F-30A6-4CEE-A82B-FE6379FEDC3F}"/>
              </a:ext>
            </a:extLst>
          </p:cNvPr>
          <p:cNvSpPr>
            <a:spLocks noGrp="1"/>
          </p:cNvSpPr>
          <p:nvPr>
            <p:ph type="dt" sz="half" idx="10"/>
          </p:nvPr>
        </p:nvSpPr>
        <p:spPr/>
        <p:txBody>
          <a:bodyPr/>
          <a:lstStyle/>
          <a:p>
            <a:fld id="{49CD6902-D565-434A-AAD2-66C77932265A}" type="datetime1">
              <a:rPr lang="zh-CN" altLang="en-US" smtClean="0"/>
              <a:t>2021/12/13</a:t>
            </a:fld>
            <a:endParaRPr lang="zh-CN" altLang="en-US"/>
          </a:p>
        </p:txBody>
      </p:sp>
      <p:sp>
        <p:nvSpPr>
          <p:cNvPr id="5" name="页脚占位符 4">
            <a:extLst>
              <a:ext uri="{FF2B5EF4-FFF2-40B4-BE49-F238E27FC236}">
                <a16:creationId xmlns:a16="http://schemas.microsoft.com/office/drawing/2014/main" id="{4631F509-E2C0-443F-A04E-6EDE8F8E9D1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CF19F10-2D8C-4101-9E3D-07F61C05453F}"/>
              </a:ext>
            </a:extLst>
          </p:cNvPr>
          <p:cNvSpPr>
            <a:spLocks noGrp="1"/>
          </p:cNvSpPr>
          <p:nvPr>
            <p:ph type="sldNum" sz="quarter" idx="12"/>
          </p:nvPr>
        </p:nvSpPr>
        <p:spPr/>
        <p:txBody>
          <a:bodyPr/>
          <a:lstStyle/>
          <a:p>
            <a:fld id="{A93D3011-1899-4CA5-B311-166E41C952BA}" type="slidenum">
              <a:rPr lang="zh-CN" altLang="en-US" smtClean="0"/>
              <a:t>‹#›</a:t>
            </a:fld>
            <a:endParaRPr lang="zh-CN" altLang="en-US"/>
          </a:p>
        </p:txBody>
      </p:sp>
    </p:spTree>
    <p:extLst>
      <p:ext uri="{BB962C8B-B14F-4D97-AF65-F5344CB8AC3E}">
        <p14:creationId xmlns:p14="http://schemas.microsoft.com/office/powerpoint/2010/main" val="27332292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689AB9-AB56-4C4F-98DD-5B50E131416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1C929C4-0C97-42D9-8703-0B1B5F18FC04}"/>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214BE22-3D2E-4532-B598-7777B0D5C10B}"/>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132499E-7730-4C6F-86B4-3075CA83DDC3}"/>
              </a:ext>
            </a:extLst>
          </p:cNvPr>
          <p:cNvSpPr>
            <a:spLocks noGrp="1"/>
          </p:cNvSpPr>
          <p:nvPr>
            <p:ph type="dt" sz="half" idx="10"/>
          </p:nvPr>
        </p:nvSpPr>
        <p:spPr/>
        <p:txBody>
          <a:bodyPr/>
          <a:lstStyle/>
          <a:p>
            <a:fld id="{EE09B5C3-7774-4C07-802A-BF7147A8FE14}" type="datetime1">
              <a:rPr lang="zh-CN" altLang="en-US" smtClean="0"/>
              <a:t>2021/12/13</a:t>
            </a:fld>
            <a:endParaRPr lang="zh-CN" altLang="en-US"/>
          </a:p>
        </p:txBody>
      </p:sp>
      <p:sp>
        <p:nvSpPr>
          <p:cNvPr id="6" name="页脚占位符 5">
            <a:extLst>
              <a:ext uri="{FF2B5EF4-FFF2-40B4-BE49-F238E27FC236}">
                <a16:creationId xmlns:a16="http://schemas.microsoft.com/office/drawing/2014/main" id="{AE1A6F4E-E6DD-45A5-BAF8-412F75C7CC9D}"/>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4354BEBE-A2C7-444E-BFFF-41CCCF86267E}"/>
              </a:ext>
            </a:extLst>
          </p:cNvPr>
          <p:cNvSpPr>
            <a:spLocks noGrp="1"/>
          </p:cNvSpPr>
          <p:nvPr>
            <p:ph type="sldNum" sz="quarter" idx="12"/>
          </p:nvPr>
        </p:nvSpPr>
        <p:spPr/>
        <p:txBody>
          <a:bodyPr/>
          <a:lstStyle/>
          <a:p>
            <a:fld id="{A93D3011-1899-4CA5-B311-166E41C952BA}" type="slidenum">
              <a:rPr lang="zh-CN" altLang="en-US" smtClean="0"/>
              <a:t>‹#›</a:t>
            </a:fld>
            <a:endParaRPr lang="zh-CN" altLang="en-US"/>
          </a:p>
        </p:txBody>
      </p:sp>
    </p:spTree>
    <p:extLst>
      <p:ext uri="{BB962C8B-B14F-4D97-AF65-F5344CB8AC3E}">
        <p14:creationId xmlns:p14="http://schemas.microsoft.com/office/powerpoint/2010/main" val="3302807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1A8C9A-BB90-4FAC-9F5C-55E5EF2EA9EA}"/>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F517C5B-390A-498E-83F5-C45726FD9C6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B9D848E-D5DA-40AE-95FD-5C17339E4608}"/>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9E52489-A848-4BFB-9AA9-F162BDDA1EA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62651D-7658-4D22-95D9-5F557E1EC153}"/>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99B7D19-6830-4BCD-8742-DDD5DD7E08BD}"/>
              </a:ext>
            </a:extLst>
          </p:cNvPr>
          <p:cNvSpPr>
            <a:spLocks noGrp="1"/>
          </p:cNvSpPr>
          <p:nvPr>
            <p:ph type="dt" sz="half" idx="10"/>
          </p:nvPr>
        </p:nvSpPr>
        <p:spPr/>
        <p:txBody>
          <a:bodyPr/>
          <a:lstStyle/>
          <a:p>
            <a:fld id="{63FB9FB0-58CA-40EB-8E59-024382943F7A}" type="datetime1">
              <a:rPr lang="zh-CN" altLang="en-US" smtClean="0"/>
              <a:t>2021/12/13</a:t>
            </a:fld>
            <a:endParaRPr lang="zh-CN" altLang="en-US"/>
          </a:p>
        </p:txBody>
      </p:sp>
      <p:sp>
        <p:nvSpPr>
          <p:cNvPr id="8" name="页脚占位符 7">
            <a:extLst>
              <a:ext uri="{FF2B5EF4-FFF2-40B4-BE49-F238E27FC236}">
                <a16:creationId xmlns:a16="http://schemas.microsoft.com/office/drawing/2014/main" id="{AEB53B88-4806-44F8-B557-8ECC95D63A50}"/>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9FB88CB3-F361-4641-BCAB-4F1748CB1BF4}"/>
              </a:ext>
            </a:extLst>
          </p:cNvPr>
          <p:cNvSpPr>
            <a:spLocks noGrp="1"/>
          </p:cNvSpPr>
          <p:nvPr>
            <p:ph type="sldNum" sz="quarter" idx="12"/>
          </p:nvPr>
        </p:nvSpPr>
        <p:spPr/>
        <p:txBody>
          <a:bodyPr/>
          <a:lstStyle/>
          <a:p>
            <a:fld id="{A93D3011-1899-4CA5-B311-166E41C952BA}" type="slidenum">
              <a:rPr lang="zh-CN" altLang="en-US" smtClean="0"/>
              <a:t>‹#›</a:t>
            </a:fld>
            <a:endParaRPr lang="zh-CN" altLang="en-US"/>
          </a:p>
        </p:txBody>
      </p:sp>
    </p:spTree>
    <p:extLst>
      <p:ext uri="{BB962C8B-B14F-4D97-AF65-F5344CB8AC3E}">
        <p14:creationId xmlns:p14="http://schemas.microsoft.com/office/powerpoint/2010/main" val="6607888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8B8022-B53E-4154-A8FF-1B77117344B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828A648-DC81-458E-A70B-855621D34CE2}"/>
              </a:ext>
            </a:extLst>
          </p:cNvPr>
          <p:cNvSpPr>
            <a:spLocks noGrp="1"/>
          </p:cNvSpPr>
          <p:nvPr>
            <p:ph type="dt" sz="half" idx="10"/>
          </p:nvPr>
        </p:nvSpPr>
        <p:spPr/>
        <p:txBody>
          <a:bodyPr/>
          <a:lstStyle/>
          <a:p>
            <a:fld id="{24F958E2-67B6-4D56-9A5C-7991B513C507}" type="datetime1">
              <a:rPr lang="zh-CN" altLang="en-US" smtClean="0"/>
              <a:t>2021/12/13</a:t>
            </a:fld>
            <a:endParaRPr lang="zh-CN" altLang="en-US"/>
          </a:p>
        </p:txBody>
      </p:sp>
      <p:sp>
        <p:nvSpPr>
          <p:cNvPr id="4" name="页脚占位符 3">
            <a:extLst>
              <a:ext uri="{FF2B5EF4-FFF2-40B4-BE49-F238E27FC236}">
                <a16:creationId xmlns:a16="http://schemas.microsoft.com/office/drawing/2014/main" id="{6B562192-237E-405D-90BF-62A53D36DD80}"/>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96B5C079-7B1D-416B-90A7-3384C61151FB}"/>
              </a:ext>
            </a:extLst>
          </p:cNvPr>
          <p:cNvSpPr>
            <a:spLocks noGrp="1"/>
          </p:cNvSpPr>
          <p:nvPr>
            <p:ph type="sldNum" sz="quarter" idx="12"/>
          </p:nvPr>
        </p:nvSpPr>
        <p:spPr/>
        <p:txBody>
          <a:bodyPr/>
          <a:lstStyle/>
          <a:p>
            <a:fld id="{A93D3011-1899-4CA5-B311-166E41C952BA}" type="slidenum">
              <a:rPr lang="zh-CN" altLang="en-US" smtClean="0"/>
              <a:t>‹#›</a:t>
            </a:fld>
            <a:endParaRPr lang="zh-CN" altLang="en-US"/>
          </a:p>
        </p:txBody>
      </p:sp>
    </p:spTree>
    <p:extLst>
      <p:ext uri="{BB962C8B-B14F-4D97-AF65-F5344CB8AC3E}">
        <p14:creationId xmlns:p14="http://schemas.microsoft.com/office/powerpoint/2010/main" val="22624712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4915BEB-22EA-4B4D-8BC7-A13F421D933D}"/>
              </a:ext>
            </a:extLst>
          </p:cNvPr>
          <p:cNvSpPr>
            <a:spLocks noGrp="1"/>
          </p:cNvSpPr>
          <p:nvPr>
            <p:ph type="dt" sz="half" idx="10"/>
          </p:nvPr>
        </p:nvSpPr>
        <p:spPr/>
        <p:txBody>
          <a:bodyPr/>
          <a:lstStyle/>
          <a:p>
            <a:fld id="{11D4D502-4750-4801-89EE-EF36E7A385A8}" type="datetime1">
              <a:rPr lang="zh-CN" altLang="en-US" smtClean="0"/>
              <a:t>2021/12/13</a:t>
            </a:fld>
            <a:endParaRPr lang="zh-CN" altLang="en-US"/>
          </a:p>
        </p:txBody>
      </p:sp>
      <p:sp>
        <p:nvSpPr>
          <p:cNvPr id="3" name="页脚占位符 2">
            <a:extLst>
              <a:ext uri="{FF2B5EF4-FFF2-40B4-BE49-F238E27FC236}">
                <a16:creationId xmlns:a16="http://schemas.microsoft.com/office/drawing/2014/main" id="{4801B857-D4E9-4BE2-9236-A144D5EC166B}"/>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2580EB70-3219-4BE6-A026-CEFAA9C1429C}"/>
              </a:ext>
            </a:extLst>
          </p:cNvPr>
          <p:cNvSpPr>
            <a:spLocks noGrp="1"/>
          </p:cNvSpPr>
          <p:nvPr>
            <p:ph type="sldNum" sz="quarter" idx="12"/>
          </p:nvPr>
        </p:nvSpPr>
        <p:spPr/>
        <p:txBody>
          <a:bodyPr/>
          <a:lstStyle/>
          <a:p>
            <a:fld id="{A93D3011-1899-4CA5-B311-166E41C952BA}" type="slidenum">
              <a:rPr lang="zh-CN" altLang="en-US" smtClean="0"/>
              <a:t>‹#›</a:t>
            </a:fld>
            <a:endParaRPr lang="zh-CN" altLang="en-US"/>
          </a:p>
        </p:txBody>
      </p:sp>
    </p:spTree>
    <p:extLst>
      <p:ext uri="{BB962C8B-B14F-4D97-AF65-F5344CB8AC3E}">
        <p14:creationId xmlns:p14="http://schemas.microsoft.com/office/powerpoint/2010/main" val="15211600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3CE457-DAC4-42BA-B1D1-A6E14851B967}"/>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ED0BE4C-DDFE-4DA3-8883-9DA8766C9C3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F6BBE2B-D8F4-42F3-B11F-BC5C663C119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1E8FA84-E24D-4D8F-9324-DC6E3EB1F5FA}"/>
              </a:ext>
            </a:extLst>
          </p:cNvPr>
          <p:cNvSpPr>
            <a:spLocks noGrp="1"/>
          </p:cNvSpPr>
          <p:nvPr>
            <p:ph type="dt" sz="half" idx="10"/>
          </p:nvPr>
        </p:nvSpPr>
        <p:spPr/>
        <p:txBody>
          <a:bodyPr/>
          <a:lstStyle/>
          <a:p>
            <a:fld id="{6F37B050-E0CD-4F47-B8D8-F474C13C20A9}" type="datetime1">
              <a:rPr lang="zh-CN" altLang="en-US" smtClean="0"/>
              <a:t>2021/12/13</a:t>
            </a:fld>
            <a:endParaRPr lang="zh-CN" altLang="en-US"/>
          </a:p>
        </p:txBody>
      </p:sp>
      <p:sp>
        <p:nvSpPr>
          <p:cNvPr id="6" name="页脚占位符 5">
            <a:extLst>
              <a:ext uri="{FF2B5EF4-FFF2-40B4-BE49-F238E27FC236}">
                <a16:creationId xmlns:a16="http://schemas.microsoft.com/office/drawing/2014/main" id="{B9B3969E-3D74-4AF4-93BF-4BB97E2C1A10}"/>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D66E3998-F43A-4AC3-839D-BC7C0395A708}"/>
              </a:ext>
            </a:extLst>
          </p:cNvPr>
          <p:cNvSpPr>
            <a:spLocks noGrp="1"/>
          </p:cNvSpPr>
          <p:nvPr>
            <p:ph type="sldNum" sz="quarter" idx="12"/>
          </p:nvPr>
        </p:nvSpPr>
        <p:spPr/>
        <p:txBody>
          <a:bodyPr/>
          <a:lstStyle/>
          <a:p>
            <a:fld id="{A93D3011-1899-4CA5-B311-166E41C952BA}" type="slidenum">
              <a:rPr lang="zh-CN" altLang="en-US" smtClean="0"/>
              <a:t>‹#›</a:t>
            </a:fld>
            <a:endParaRPr lang="zh-CN" altLang="en-US"/>
          </a:p>
        </p:txBody>
      </p:sp>
    </p:spTree>
    <p:extLst>
      <p:ext uri="{BB962C8B-B14F-4D97-AF65-F5344CB8AC3E}">
        <p14:creationId xmlns:p14="http://schemas.microsoft.com/office/powerpoint/2010/main" val="18601078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B60BFC-9ECA-4C53-848A-291A17EB58A7}"/>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28C1E05-2B94-4477-A1E3-4FCC3A4A0B5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BBBF187-B908-41A8-8E16-4380B6A7E15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AE144ED-0339-45C0-8557-D327CC1CB9F6}"/>
              </a:ext>
            </a:extLst>
          </p:cNvPr>
          <p:cNvSpPr>
            <a:spLocks noGrp="1"/>
          </p:cNvSpPr>
          <p:nvPr>
            <p:ph type="dt" sz="half" idx="10"/>
          </p:nvPr>
        </p:nvSpPr>
        <p:spPr/>
        <p:txBody>
          <a:bodyPr/>
          <a:lstStyle/>
          <a:p>
            <a:fld id="{F89D4457-0A57-4386-8AE2-94782B69FAE2}" type="datetime1">
              <a:rPr lang="zh-CN" altLang="en-US" smtClean="0"/>
              <a:t>2021/12/13</a:t>
            </a:fld>
            <a:endParaRPr lang="zh-CN" altLang="en-US"/>
          </a:p>
        </p:txBody>
      </p:sp>
      <p:sp>
        <p:nvSpPr>
          <p:cNvPr id="6" name="页脚占位符 5">
            <a:extLst>
              <a:ext uri="{FF2B5EF4-FFF2-40B4-BE49-F238E27FC236}">
                <a16:creationId xmlns:a16="http://schemas.microsoft.com/office/drawing/2014/main" id="{CD70A20E-4342-4F4A-8713-10F8262D65A5}"/>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0CE43142-205F-4177-8821-C024DB823BAD}"/>
              </a:ext>
            </a:extLst>
          </p:cNvPr>
          <p:cNvSpPr>
            <a:spLocks noGrp="1"/>
          </p:cNvSpPr>
          <p:nvPr>
            <p:ph type="sldNum" sz="quarter" idx="12"/>
          </p:nvPr>
        </p:nvSpPr>
        <p:spPr/>
        <p:txBody>
          <a:bodyPr/>
          <a:lstStyle/>
          <a:p>
            <a:fld id="{A93D3011-1899-4CA5-B311-166E41C952BA}" type="slidenum">
              <a:rPr lang="zh-CN" altLang="en-US" smtClean="0"/>
              <a:t>‹#›</a:t>
            </a:fld>
            <a:endParaRPr lang="zh-CN" altLang="en-US"/>
          </a:p>
        </p:txBody>
      </p:sp>
    </p:spTree>
    <p:extLst>
      <p:ext uri="{BB962C8B-B14F-4D97-AF65-F5344CB8AC3E}">
        <p14:creationId xmlns:p14="http://schemas.microsoft.com/office/powerpoint/2010/main" val="9168234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80EBFCB1-BAFF-4860-B786-2AA1BB7AAC7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0C1BA8BD-ECA2-449B-8CD1-2862FCE3598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ADACDF8-225A-43F9-8A79-2F5420705AA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D9441FA-8BE9-4C70-A324-B05D1EDDFFF3}" type="datetime1">
              <a:rPr lang="zh-CN" altLang="en-US" smtClean="0"/>
              <a:t>2021/12/13</a:t>
            </a:fld>
            <a:endParaRPr lang="zh-CN" altLang="en-US"/>
          </a:p>
        </p:txBody>
      </p:sp>
      <p:sp>
        <p:nvSpPr>
          <p:cNvPr id="5" name="页脚占位符 4">
            <a:extLst>
              <a:ext uri="{FF2B5EF4-FFF2-40B4-BE49-F238E27FC236}">
                <a16:creationId xmlns:a16="http://schemas.microsoft.com/office/drawing/2014/main" id="{2EA6C107-5B2D-4F0E-84E0-C9E1A6172DA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30B1E58F-6A28-4C6F-BADE-FF360C1C8A0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93D3011-1899-4CA5-B311-166E41C952BA}" type="slidenum">
              <a:rPr lang="zh-CN" altLang="en-US" smtClean="0"/>
              <a:t>‹#›</a:t>
            </a:fld>
            <a:endParaRPr lang="zh-CN" altLang="en-US"/>
          </a:p>
        </p:txBody>
      </p:sp>
    </p:spTree>
    <p:extLst>
      <p:ext uri="{BB962C8B-B14F-4D97-AF65-F5344CB8AC3E}">
        <p14:creationId xmlns:p14="http://schemas.microsoft.com/office/powerpoint/2010/main" val="381851759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8" Type="http://schemas.openxmlformats.org/officeDocument/2006/relationships/diagramData" Target="../diagrams/data2.xml"/><Relationship Id="rId13" Type="http://schemas.openxmlformats.org/officeDocument/2006/relationships/image" Target="../media/image5.png"/><Relationship Id="rId3" Type="http://schemas.openxmlformats.org/officeDocument/2006/relationships/diagramData" Target="../diagrams/data1.xml"/><Relationship Id="rId7" Type="http://schemas.microsoft.com/office/2007/relationships/diagramDrawing" Target="../diagrams/drawing1.xml"/><Relationship Id="rId12"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1.xml"/><Relationship Id="rId11" Type="http://schemas.openxmlformats.org/officeDocument/2006/relationships/diagramColors" Target="../diagrams/colors1.xml"/><Relationship Id="rId5" Type="http://schemas.openxmlformats.org/officeDocument/2006/relationships/diagramQuickStyle" Target="../diagrams/quickStyle1.xml"/><Relationship Id="rId10"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diagramLayout" Target="../diagrams/layout2.xml"/><Relationship Id="rId7" Type="http://schemas.openxmlformats.org/officeDocument/2006/relationships/diagramData" Target="../diagrams/data4.xml"/><Relationship Id="rId12" Type="http://schemas.openxmlformats.org/officeDocument/2006/relationships/image" Target="../media/image8.png"/><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2.xml"/><Relationship Id="rId11" Type="http://schemas.openxmlformats.org/officeDocument/2006/relationships/image" Target="../media/image7.png"/><Relationship Id="rId5" Type="http://schemas.openxmlformats.org/officeDocument/2006/relationships/diagramColors" Target="../diagrams/colors2.xml"/><Relationship Id="rId10" Type="http://schemas.openxmlformats.org/officeDocument/2006/relationships/diagramColors" Target="../diagrams/colors2.xml"/><Relationship Id="rId4" Type="http://schemas.openxmlformats.org/officeDocument/2006/relationships/diagramQuickStyle" Target="../diagrams/quickStyle2.xml"/><Relationship Id="rId9" Type="http://schemas.openxmlformats.org/officeDocument/2006/relationships/diagramQuickStyle" Target="../diagrams/quickStyle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E6B3B3-09D4-49E5-ABD1-B12C41379617}"/>
              </a:ext>
            </a:extLst>
          </p:cNvPr>
          <p:cNvSpPr>
            <a:spLocks noGrp="1"/>
          </p:cNvSpPr>
          <p:nvPr>
            <p:ph type="ctrTitle"/>
          </p:nvPr>
        </p:nvSpPr>
        <p:spPr/>
        <p:txBody>
          <a:bodyPr>
            <a:normAutofit/>
          </a:bodyPr>
          <a:lstStyle/>
          <a:p>
            <a:r>
              <a:rPr lang="en-US" altLang="zh-CN" sz="4800" dirty="0"/>
              <a:t>Machine theory of mind</a:t>
            </a:r>
            <a:endParaRPr lang="zh-CN" altLang="en-US" sz="4800" dirty="0"/>
          </a:p>
        </p:txBody>
      </p:sp>
      <p:sp>
        <p:nvSpPr>
          <p:cNvPr id="3" name="副标题 2">
            <a:extLst>
              <a:ext uri="{FF2B5EF4-FFF2-40B4-BE49-F238E27FC236}">
                <a16:creationId xmlns:a16="http://schemas.microsoft.com/office/drawing/2014/main" id="{A2E2423B-2E23-47D7-AFA2-F0610053CDEB}"/>
              </a:ext>
            </a:extLst>
          </p:cNvPr>
          <p:cNvSpPr>
            <a:spLocks noGrp="1"/>
          </p:cNvSpPr>
          <p:nvPr>
            <p:ph type="subTitle" idx="1"/>
          </p:nvPr>
        </p:nvSpPr>
        <p:spPr/>
        <p:txBody>
          <a:bodyPr/>
          <a:lstStyle/>
          <a:p>
            <a:r>
              <a:rPr lang="zh-CN" altLang="en-US" dirty="0"/>
              <a:t>毛媛媛</a:t>
            </a:r>
          </a:p>
        </p:txBody>
      </p:sp>
      <p:sp>
        <p:nvSpPr>
          <p:cNvPr id="5" name="灯片编号占位符 4">
            <a:extLst>
              <a:ext uri="{FF2B5EF4-FFF2-40B4-BE49-F238E27FC236}">
                <a16:creationId xmlns:a16="http://schemas.microsoft.com/office/drawing/2014/main" id="{AA98E114-F46C-4DE0-A90A-38CFEEFE96AF}"/>
              </a:ext>
            </a:extLst>
          </p:cNvPr>
          <p:cNvSpPr>
            <a:spLocks noGrp="1"/>
          </p:cNvSpPr>
          <p:nvPr>
            <p:ph type="sldNum" sz="quarter" idx="12"/>
          </p:nvPr>
        </p:nvSpPr>
        <p:spPr/>
        <p:txBody>
          <a:bodyPr/>
          <a:lstStyle/>
          <a:p>
            <a:fld id="{A93D3011-1899-4CA5-B311-166E41C952BA}" type="slidenum">
              <a:rPr lang="zh-CN" altLang="en-US" smtClean="0"/>
              <a:t>1</a:t>
            </a:fld>
            <a:endParaRPr lang="zh-CN" altLang="en-US"/>
          </a:p>
        </p:txBody>
      </p:sp>
    </p:spTree>
    <p:extLst>
      <p:ext uri="{BB962C8B-B14F-4D97-AF65-F5344CB8AC3E}">
        <p14:creationId xmlns:p14="http://schemas.microsoft.com/office/powerpoint/2010/main" val="25677393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4513B90B-757B-4CF5-92C3-B93A3E4917C0}"/>
              </a:ext>
            </a:extLst>
          </p:cNvPr>
          <p:cNvSpPr txBox="1"/>
          <p:nvPr/>
        </p:nvSpPr>
        <p:spPr>
          <a:xfrm>
            <a:off x="650209" y="6306479"/>
            <a:ext cx="6096912" cy="369332"/>
          </a:xfrm>
          <a:prstGeom prst="rect">
            <a:avLst/>
          </a:prstGeom>
          <a:noFill/>
        </p:spPr>
        <p:txBody>
          <a:bodyPr wrap="square">
            <a:spAutoFit/>
          </a:bodyPr>
          <a:lstStyle/>
          <a:p>
            <a:pPr marL="0" marR="0">
              <a:spcBef>
                <a:spcPts val="0"/>
              </a:spcBef>
              <a:spcAft>
                <a:spcPts val="0"/>
              </a:spcAft>
            </a:pPr>
            <a:r>
              <a:rPr lang="en-US" altLang="zh-CN" sz="1800" dirty="0">
                <a:effectLst/>
                <a:ea typeface="Microsoft YaHei" panose="020B0503020204020204" pitchFamily="34" charset="-122"/>
              </a:rPr>
              <a:t> </a:t>
            </a:r>
            <a:r>
              <a:rPr lang="en-US" altLang="zh-CN" sz="1800" dirty="0">
                <a:effectLst/>
                <a:latin typeface="微软雅黑" panose="020B0503020204020204" pitchFamily="34" charset="-122"/>
                <a:ea typeface="微软雅黑" panose="020B0503020204020204" pitchFamily="34" charset="-122"/>
              </a:rPr>
              <a:t>Machine Theory of Mind  </a:t>
            </a:r>
            <a:r>
              <a:rPr lang="zh-CN" altLang="zh-CN" sz="1800" dirty="0">
                <a:effectLst/>
                <a:latin typeface="微软雅黑" panose="020B0503020204020204" pitchFamily="34" charset="-122"/>
                <a:ea typeface="微软雅黑" panose="020B0503020204020204" pitchFamily="34" charset="-122"/>
              </a:rPr>
              <a:t>PMLR </a:t>
            </a:r>
            <a:r>
              <a:rPr lang="en-US" altLang="zh-CN" sz="1800" dirty="0">
                <a:effectLst/>
                <a:latin typeface="微软雅黑" panose="020B0503020204020204" pitchFamily="34" charset="-122"/>
                <a:ea typeface="微软雅黑" panose="020B0503020204020204" pitchFamily="34" charset="-122"/>
              </a:rPr>
              <a:t>2018</a:t>
            </a:r>
            <a:endParaRPr lang="zh-CN" altLang="zh-CN" sz="1800" dirty="0">
              <a:effectLst/>
              <a:latin typeface="微软雅黑" panose="020B0503020204020204" pitchFamily="34" charset="-122"/>
              <a:ea typeface="微软雅黑" panose="020B0503020204020204" pitchFamily="34" charset="-122"/>
            </a:endParaRPr>
          </a:p>
        </p:txBody>
      </p:sp>
      <p:sp>
        <p:nvSpPr>
          <p:cNvPr id="5" name="文本框 4">
            <a:extLst>
              <a:ext uri="{FF2B5EF4-FFF2-40B4-BE49-F238E27FC236}">
                <a16:creationId xmlns:a16="http://schemas.microsoft.com/office/drawing/2014/main" id="{2C3F4104-3E03-4315-8833-737A1F31BE99}"/>
              </a:ext>
            </a:extLst>
          </p:cNvPr>
          <p:cNvSpPr txBox="1"/>
          <p:nvPr/>
        </p:nvSpPr>
        <p:spPr>
          <a:xfrm>
            <a:off x="580398" y="446576"/>
            <a:ext cx="1500732" cy="461665"/>
          </a:xfrm>
          <a:prstGeom prst="rect">
            <a:avLst/>
          </a:prstGeom>
          <a:noFill/>
        </p:spPr>
        <p:txBody>
          <a:bodyPr wrap="none" rtlCol="0">
            <a:spAutoFit/>
          </a:bodyPr>
          <a:lstStyle/>
          <a:p>
            <a:r>
              <a:rPr lang="en-US" altLang="zh-CN" sz="2400" dirty="0">
                <a:latin typeface="微软雅黑" panose="020B0503020204020204" pitchFamily="34" charset="-122"/>
                <a:ea typeface="微软雅黑" panose="020B0503020204020204" pitchFamily="34" charset="-122"/>
              </a:rPr>
              <a:t>Methods</a:t>
            </a:r>
            <a:endParaRPr lang="zh-CN" altLang="en-US" sz="2400" dirty="0">
              <a:latin typeface="微软雅黑" panose="020B0503020204020204" pitchFamily="34" charset="-122"/>
              <a:ea typeface="微软雅黑" panose="020B0503020204020204" pitchFamily="34" charset="-122"/>
            </a:endParaRPr>
          </a:p>
        </p:txBody>
      </p:sp>
      <p:sp>
        <p:nvSpPr>
          <p:cNvPr id="7" name="文本框 6">
            <a:extLst>
              <a:ext uri="{FF2B5EF4-FFF2-40B4-BE49-F238E27FC236}">
                <a16:creationId xmlns:a16="http://schemas.microsoft.com/office/drawing/2014/main" id="{43A92B54-CD68-4A0A-9A04-78B1AA0BFD32}"/>
              </a:ext>
            </a:extLst>
          </p:cNvPr>
          <p:cNvSpPr txBox="1"/>
          <p:nvPr/>
        </p:nvSpPr>
        <p:spPr>
          <a:xfrm>
            <a:off x="852801" y="1088376"/>
            <a:ext cx="6096912" cy="369332"/>
          </a:xfrm>
          <a:prstGeom prst="rect">
            <a:avLst/>
          </a:prstGeom>
          <a:noFill/>
        </p:spPr>
        <p:txBody>
          <a:bodyPr wrap="square">
            <a:spAutoFit/>
          </a:bodyPr>
          <a:lstStyle/>
          <a:p>
            <a:r>
              <a:rPr lang="en-US" altLang="zh-CN" sz="1800" dirty="0">
                <a:effectLst/>
                <a:ea typeface="Calibri" panose="020F0502020204030204" pitchFamily="34" charset="0"/>
              </a:rPr>
              <a:t> Random agents</a:t>
            </a:r>
          </a:p>
        </p:txBody>
      </p:sp>
      <p:pic>
        <p:nvPicPr>
          <p:cNvPr id="1026" name="Picture 2" descr="Trained &#10;Trained o &#10;• • 0.3 &#10;0.03 . &#10;Test o &#10;I obs. &#10;Trained o &#10;Test o &#10;5 obs. ">
            <a:extLst>
              <a:ext uri="{FF2B5EF4-FFF2-40B4-BE49-F238E27FC236}">
                <a16:creationId xmlns:a16="http://schemas.microsoft.com/office/drawing/2014/main" id="{8A48437B-0560-41FD-B6A6-1CBCB47F2A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12877" y="1361879"/>
            <a:ext cx="5124828" cy="4603492"/>
          </a:xfrm>
          <a:prstGeom prst="rect">
            <a:avLst/>
          </a:prstGeom>
          <a:noFill/>
          <a:extLst>
            <a:ext uri="{909E8E84-426E-40DD-AFC4-6F175D3DCCD1}">
              <a14:hiddenFill xmlns:a14="http://schemas.microsoft.com/office/drawing/2010/main">
                <a:solidFill>
                  <a:srgbClr val="FFFFFF"/>
                </a:solidFill>
              </a14:hiddenFill>
            </a:ext>
          </a:extLst>
        </p:spPr>
      </p:pic>
      <p:pic>
        <p:nvPicPr>
          <p:cNvPr id="3" name="图片 2">
            <a:extLst>
              <a:ext uri="{FF2B5EF4-FFF2-40B4-BE49-F238E27FC236}">
                <a16:creationId xmlns:a16="http://schemas.microsoft.com/office/drawing/2014/main" id="{C32180C4-20F0-4A75-8C3C-A4CADA320008}"/>
              </a:ext>
            </a:extLst>
          </p:cNvPr>
          <p:cNvPicPr>
            <a:picLocks noChangeAspect="1"/>
          </p:cNvPicPr>
          <p:nvPr/>
        </p:nvPicPr>
        <p:blipFill>
          <a:blip r:embed="rId4"/>
          <a:stretch>
            <a:fillRect/>
          </a:stretch>
        </p:blipFill>
        <p:spPr>
          <a:xfrm>
            <a:off x="753263" y="2428135"/>
            <a:ext cx="5803717" cy="2907917"/>
          </a:xfrm>
          <a:prstGeom prst="rect">
            <a:avLst/>
          </a:prstGeom>
        </p:spPr>
      </p:pic>
      <p:sp>
        <p:nvSpPr>
          <p:cNvPr id="8" name="灯片编号占位符 7">
            <a:extLst>
              <a:ext uri="{FF2B5EF4-FFF2-40B4-BE49-F238E27FC236}">
                <a16:creationId xmlns:a16="http://schemas.microsoft.com/office/drawing/2014/main" id="{E6C1C078-DC2F-41AF-A528-AECC6A17477C}"/>
              </a:ext>
            </a:extLst>
          </p:cNvPr>
          <p:cNvSpPr>
            <a:spLocks noGrp="1"/>
          </p:cNvSpPr>
          <p:nvPr>
            <p:ph type="sldNum" sz="quarter" idx="12"/>
          </p:nvPr>
        </p:nvSpPr>
        <p:spPr/>
        <p:txBody>
          <a:bodyPr/>
          <a:lstStyle/>
          <a:p>
            <a:fld id="{A93D3011-1899-4CA5-B311-166E41C952BA}" type="slidenum">
              <a:rPr lang="zh-CN" altLang="en-US" smtClean="0"/>
              <a:t>10</a:t>
            </a:fld>
            <a:endParaRPr lang="zh-CN" altLang="en-US"/>
          </a:p>
        </p:txBody>
      </p:sp>
    </p:spTree>
    <p:extLst>
      <p:ext uri="{BB962C8B-B14F-4D97-AF65-F5344CB8AC3E}">
        <p14:creationId xmlns:p14="http://schemas.microsoft.com/office/powerpoint/2010/main" val="39123159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4513B90B-757B-4CF5-92C3-B93A3E4917C0}"/>
              </a:ext>
            </a:extLst>
          </p:cNvPr>
          <p:cNvSpPr txBox="1"/>
          <p:nvPr/>
        </p:nvSpPr>
        <p:spPr>
          <a:xfrm>
            <a:off x="650209" y="6306479"/>
            <a:ext cx="6096912" cy="369332"/>
          </a:xfrm>
          <a:prstGeom prst="rect">
            <a:avLst/>
          </a:prstGeom>
          <a:noFill/>
        </p:spPr>
        <p:txBody>
          <a:bodyPr wrap="square">
            <a:spAutoFit/>
          </a:bodyPr>
          <a:lstStyle/>
          <a:p>
            <a:pPr marL="0" marR="0">
              <a:spcBef>
                <a:spcPts val="0"/>
              </a:spcBef>
              <a:spcAft>
                <a:spcPts val="0"/>
              </a:spcAft>
            </a:pPr>
            <a:r>
              <a:rPr lang="en-US" altLang="zh-CN" sz="1800" dirty="0">
                <a:effectLst/>
                <a:ea typeface="Microsoft YaHei" panose="020B0503020204020204" pitchFamily="34" charset="-122"/>
              </a:rPr>
              <a:t> </a:t>
            </a:r>
            <a:r>
              <a:rPr lang="en-US" altLang="zh-CN" sz="1800" dirty="0">
                <a:effectLst/>
                <a:latin typeface="微软雅黑" panose="020B0503020204020204" pitchFamily="34" charset="-122"/>
                <a:ea typeface="微软雅黑" panose="020B0503020204020204" pitchFamily="34" charset="-122"/>
              </a:rPr>
              <a:t>Machine Theory of Mind  </a:t>
            </a:r>
            <a:r>
              <a:rPr lang="zh-CN" altLang="zh-CN" sz="1800" dirty="0">
                <a:effectLst/>
                <a:latin typeface="微软雅黑" panose="020B0503020204020204" pitchFamily="34" charset="-122"/>
                <a:ea typeface="微软雅黑" panose="020B0503020204020204" pitchFamily="34" charset="-122"/>
              </a:rPr>
              <a:t>PMLR </a:t>
            </a:r>
            <a:r>
              <a:rPr lang="en-US" altLang="zh-CN" sz="1800" dirty="0">
                <a:effectLst/>
                <a:latin typeface="微软雅黑" panose="020B0503020204020204" pitchFamily="34" charset="-122"/>
                <a:ea typeface="微软雅黑" panose="020B0503020204020204" pitchFamily="34" charset="-122"/>
              </a:rPr>
              <a:t>2018</a:t>
            </a:r>
            <a:endParaRPr lang="zh-CN" altLang="zh-CN" sz="1800" dirty="0">
              <a:effectLst/>
              <a:latin typeface="微软雅黑" panose="020B0503020204020204" pitchFamily="34" charset="-122"/>
              <a:ea typeface="微软雅黑" panose="020B0503020204020204" pitchFamily="34" charset="-122"/>
            </a:endParaRPr>
          </a:p>
        </p:txBody>
      </p:sp>
      <p:sp>
        <p:nvSpPr>
          <p:cNvPr id="5" name="文本框 4">
            <a:extLst>
              <a:ext uri="{FF2B5EF4-FFF2-40B4-BE49-F238E27FC236}">
                <a16:creationId xmlns:a16="http://schemas.microsoft.com/office/drawing/2014/main" id="{2C3F4104-3E03-4315-8833-737A1F31BE99}"/>
              </a:ext>
            </a:extLst>
          </p:cNvPr>
          <p:cNvSpPr txBox="1"/>
          <p:nvPr/>
        </p:nvSpPr>
        <p:spPr>
          <a:xfrm>
            <a:off x="580398" y="446576"/>
            <a:ext cx="1500732" cy="461665"/>
          </a:xfrm>
          <a:prstGeom prst="rect">
            <a:avLst/>
          </a:prstGeom>
          <a:noFill/>
        </p:spPr>
        <p:txBody>
          <a:bodyPr wrap="none" rtlCol="0">
            <a:spAutoFit/>
          </a:bodyPr>
          <a:lstStyle/>
          <a:p>
            <a:r>
              <a:rPr lang="en-US" altLang="zh-CN" sz="2400" dirty="0">
                <a:latin typeface="微软雅黑" panose="020B0503020204020204" pitchFamily="34" charset="-122"/>
                <a:ea typeface="微软雅黑" panose="020B0503020204020204" pitchFamily="34" charset="-122"/>
              </a:rPr>
              <a:t>Methods</a:t>
            </a:r>
            <a:endParaRPr lang="zh-CN" altLang="en-US" sz="2400" dirty="0">
              <a:latin typeface="微软雅黑" panose="020B0503020204020204" pitchFamily="34" charset="-122"/>
              <a:ea typeface="微软雅黑" panose="020B0503020204020204" pitchFamily="34" charset="-122"/>
            </a:endParaRPr>
          </a:p>
        </p:txBody>
      </p:sp>
      <p:sp>
        <p:nvSpPr>
          <p:cNvPr id="7" name="文本框 6">
            <a:extLst>
              <a:ext uri="{FF2B5EF4-FFF2-40B4-BE49-F238E27FC236}">
                <a16:creationId xmlns:a16="http://schemas.microsoft.com/office/drawing/2014/main" id="{43A92B54-CD68-4A0A-9A04-78B1AA0BFD32}"/>
              </a:ext>
            </a:extLst>
          </p:cNvPr>
          <p:cNvSpPr txBox="1"/>
          <p:nvPr/>
        </p:nvSpPr>
        <p:spPr>
          <a:xfrm>
            <a:off x="852801" y="1088376"/>
            <a:ext cx="6096912" cy="369332"/>
          </a:xfrm>
          <a:prstGeom prst="rect">
            <a:avLst/>
          </a:prstGeom>
          <a:noFill/>
        </p:spPr>
        <p:txBody>
          <a:bodyPr wrap="square">
            <a:spAutoFit/>
          </a:bodyPr>
          <a:lstStyle/>
          <a:p>
            <a:r>
              <a:rPr lang="en-US" altLang="zh-CN" dirty="0" err="1"/>
              <a:t>ToMnet</a:t>
            </a:r>
            <a:r>
              <a:rPr lang="en-US" altLang="zh-CN" dirty="0"/>
              <a:t> on goal-driven agents.</a:t>
            </a:r>
            <a:endParaRPr lang="zh-CN" altLang="en-US" dirty="0"/>
          </a:p>
        </p:txBody>
      </p:sp>
      <p:pic>
        <p:nvPicPr>
          <p:cNvPr id="9" name="图片 8">
            <a:extLst>
              <a:ext uri="{FF2B5EF4-FFF2-40B4-BE49-F238E27FC236}">
                <a16:creationId xmlns:a16="http://schemas.microsoft.com/office/drawing/2014/main" id="{A0A9E606-7A38-428C-8654-B06AFD712EA1}"/>
              </a:ext>
            </a:extLst>
          </p:cNvPr>
          <p:cNvPicPr>
            <a:picLocks noChangeAspect="1"/>
          </p:cNvPicPr>
          <p:nvPr/>
        </p:nvPicPr>
        <p:blipFill>
          <a:blip r:embed="rId3"/>
          <a:stretch>
            <a:fillRect/>
          </a:stretch>
        </p:blipFill>
        <p:spPr>
          <a:xfrm>
            <a:off x="852801" y="1637843"/>
            <a:ext cx="4989231" cy="4577932"/>
          </a:xfrm>
          <a:prstGeom prst="rect">
            <a:avLst/>
          </a:prstGeom>
        </p:spPr>
      </p:pic>
      <p:pic>
        <p:nvPicPr>
          <p:cNvPr id="11" name="图片 10">
            <a:extLst>
              <a:ext uri="{FF2B5EF4-FFF2-40B4-BE49-F238E27FC236}">
                <a16:creationId xmlns:a16="http://schemas.microsoft.com/office/drawing/2014/main" id="{7777B4F6-CD71-470E-8537-3910972F2575}"/>
              </a:ext>
            </a:extLst>
          </p:cNvPr>
          <p:cNvPicPr>
            <a:picLocks noChangeAspect="1"/>
          </p:cNvPicPr>
          <p:nvPr/>
        </p:nvPicPr>
        <p:blipFill>
          <a:blip r:embed="rId4"/>
          <a:stretch>
            <a:fillRect/>
          </a:stretch>
        </p:blipFill>
        <p:spPr>
          <a:xfrm>
            <a:off x="5981854" y="721987"/>
            <a:ext cx="4989371" cy="5999488"/>
          </a:xfrm>
          <a:prstGeom prst="rect">
            <a:avLst/>
          </a:prstGeom>
        </p:spPr>
      </p:pic>
      <p:sp>
        <p:nvSpPr>
          <p:cNvPr id="3" name="灯片编号占位符 2">
            <a:extLst>
              <a:ext uri="{FF2B5EF4-FFF2-40B4-BE49-F238E27FC236}">
                <a16:creationId xmlns:a16="http://schemas.microsoft.com/office/drawing/2014/main" id="{83D5CCC4-B509-49FC-85A0-E579AE922AB1}"/>
              </a:ext>
            </a:extLst>
          </p:cNvPr>
          <p:cNvSpPr>
            <a:spLocks noGrp="1"/>
          </p:cNvSpPr>
          <p:nvPr>
            <p:ph type="sldNum" sz="quarter" idx="12"/>
          </p:nvPr>
        </p:nvSpPr>
        <p:spPr/>
        <p:txBody>
          <a:bodyPr/>
          <a:lstStyle/>
          <a:p>
            <a:fld id="{A93D3011-1899-4CA5-B311-166E41C952BA}" type="slidenum">
              <a:rPr lang="zh-CN" altLang="en-US" smtClean="0"/>
              <a:t>11</a:t>
            </a:fld>
            <a:endParaRPr lang="zh-CN" altLang="en-US"/>
          </a:p>
        </p:txBody>
      </p:sp>
    </p:spTree>
    <p:extLst>
      <p:ext uri="{BB962C8B-B14F-4D97-AF65-F5344CB8AC3E}">
        <p14:creationId xmlns:p14="http://schemas.microsoft.com/office/powerpoint/2010/main" val="20684966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4513B90B-757B-4CF5-92C3-B93A3E4917C0}"/>
              </a:ext>
            </a:extLst>
          </p:cNvPr>
          <p:cNvSpPr txBox="1"/>
          <p:nvPr/>
        </p:nvSpPr>
        <p:spPr>
          <a:xfrm>
            <a:off x="650209" y="6306479"/>
            <a:ext cx="6096912" cy="369332"/>
          </a:xfrm>
          <a:prstGeom prst="rect">
            <a:avLst/>
          </a:prstGeom>
          <a:noFill/>
        </p:spPr>
        <p:txBody>
          <a:bodyPr wrap="square">
            <a:spAutoFit/>
          </a:bodyPr>
          <a:lstStyle/>
          <a:p>
            <a:pPr marL="0" marR="0">
              <a:spcBef>
                <a:spcPts val="0"/>
              </a:spcBef>
              <a:spcAft>
                <a:spcPts val="0"/>
              </a:spcAft>
            </a:pPr>
            <a:r>
              <a:rPr lang="en-US" altLang="zh-CN" sz="1800" dirty="0">
                <a:effectLst/>
                <a:ea typeface="Microsoft YaHei" panose="020B0503020204020204" pitchFamily="34" charset="-122"/>
              </a:rPr>
              <a:t> </a:t>
            </a:r>
            <a:r>
              <a:rPr lang="en-US" altLang="zh-CN" sz="1800" dirty="0">
                <a:effectLst/>
                <a:latin typeface="微软雅黑" panose="020B0503020204020204" pitchFamily="34" charset="-122"/>
                <a:ea typeface="微软雅黑" panose="020B0503020204020204" pitchFamily="34" charset="-122"/>
              </a:rPr>
              <a:t>Machine Theory of Mind  </a:t>
            </a:r>
            <a:r>
              <a:rPr lang="zh-CN" altLang="zh-CN" sz="1800" dirty="0">
                <a:effectLst/>
                <a:latin typeface="微软雅黑" panose="020B0503020204020204" pitchFamily="34" charset="-122"/>
                <a:ea typeface="微软雅黑" panose="020B0503020204020204" pitchFamily="34" charset="-122"/>
              </a:rPr>
              <a:t>PMLR </a:t>
            </a:r>
            <a:r>
              <a:rPr lang="en-US" altLang="zh-CN" sz="1800" dirty="0">
                <a:effectLst/>
                <a:latin typeface="微软雅黑" panose="020B0503020204020204" pitchFamily="34" charset="-122"/>
                <a:ea typeface="微软雅黑" panose="020B0503020204020204" pitchFamily="34" charset="-122"/>
              </a:rPr>
              <a:t>2018</a:t>
            </a:r>
            <a:endParaRPr lang="zh-CN" altLang="zh-CN" sz="1800" dirty="0">
              <a:effectLst/>
              <a:latin typeface="微软雅黑" panose="020B0503020204020204" pitchFamily="34" charset="-122"/>
              <a:ea typeface="微软雅黑" panose="020B0503020204020204" pitchFamily="34" charset="-122"/>
            </a:endParaRPr>
          </a:p>
        </p:txBody>
      </p:sp>
      <p:sp>
        <p:nvSpPr>
          <p:cNvPr id="5" name="文本框 4">
            <a:extLst>
              <a:ext uri="{FF2B5EF4-FFF2-40B4-BE49-F238E27FC236}">
                <a16:creationId xmlns:a16="http://schemas.microsoft.com/office/drawing/2014/main" id="{2C3F4104-3E03-4315-8833-737A1F31BE99}"/>
              </a:ext>
            </a:extLst>
          </p:cNvPr>
          <p:cNvSpPr txBox="1"/>
          <p:nvPr/>
        </p:nvSpPr>
        <p:spPr>
          <a:xfrm>
            <a:off x="580398" y="446576"/>
            <a:ext cx="1500732" cy="461665"/>
          </a:xfrm>
          <a:prstGeom prst="rect">
            <a:avLst/>
          </a:prstGeom>
          <a:noFill/>
        </p:spPr>
        <p:txBody>
          <a:bodyPr wrap="none" rtlCol="0">
            <a:spAutoFit/>
          </a:bodyPr>
          <a:lstStyle/>
          <a:p>
            <a:r>
              <a:rPr lang="en-US" altLang="zh-CN" sz="2400" dirty="0">
                <a:latin typeface="微软雅黑" panose="020B0503020204020204" pitchFamily="34" charset="-122"/>
                <a:ea typeface="微软雅黑" panose="020B0503020204020204" pitchFamily="34" charset="-122"/>
              </a:rPr>
              <a:t>Methods</a:t>
            </a:r>
            <a:endParaRPr lang="zh-CN" altLang="en-US" sz="2400" dirty="0">
              <a:latin typeface="微软雅黑" panose="020B0503020204020204" pitchFamily="34" charset="-122"/>
              <a:ea typeface="微软雅黑" panose="020B0503020204020204" pitchFamily="34" charset="-122"/>
            </a:endParaRPr>
          </a:p>
        </p:txBody>
      </p:sp>
      <p:sp>
        <p:nvSpPr>
          <p:cNvPr id="7" name="文本框 6">
            <a:extLst>
              <a:ext uri="{FF2B5EF4-FFF2-40B4-BE49-F238E27FC236}">
                <a16:creationId xmlns:a16="http://schemas.microsoft.com/office/drawing/2014/main" id="{43A92B54-CD68-4A0A-9A04-78B1AA0BFD32}"/>
              </a:ext>
            </a:extLst>
          </p:cNvPr>
          <p:cNvSpPr txBox="1"/>
          <p:nvPr/>
        </p:nvSpPr>
        <p:spPr>
          <a:xfrm>
            <a:off x="852801" y="1088376"/>
            <a:ext cx="6096912" cy="369332"/>
          </a:xfrm>
          <a:prstGeom prst="rect">
            <a:avLst/>
          </a:prstGeom>
          <a:noFill/>
        </p:spPr>
        <p:txBody>
          <a:bodyPr wrap="square">
            <a:spAutoFit/>
          </a:bodyPr>
          <a:lstStyle/>
          <a:p>
            <a:r>
              <a:rPr lang="en-US" altLang="zh-CN" sz="1800" dirty="0">
                <a:effectLst/>
                <a:ea typeface="Calibri" panose="020F0502020204030204" pitchFamily="34" charset="0"/>
              </a:rPr>
              <a:t>Learning to model deep RL agents</a:t>
            </a:r>
            <a:endParaRPr lang="zh-CN" altLang="en-US" dirty="0"/>
          </a:p>
        </p:txBody>
      </p:sp>
      <p:pic>
        <p:nvPicPr>
          <p:cNvPr id="1026" name="Picture 2" descr="successors &#10;actions &#10;consumptions &#10;sighted. ateless sighted. ">
            <a:extLst>
              <a:ext uri="{FF2B5EF4-FFF2-40B4-BE49-F238E27FC236}">
                <a16:creationId xmlns:a16="http://schemas.microsoft.com/office/drawing/2014/main" id="{F57E0812-2562-4EA4-8B9A-D938902FB1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17502" y="1637843"/>
            <a:ext cx="6616619" cy="3775788"/>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a:extLst>
              <a:ext uri="{FF2B5EF4-FFF2-40B4-BE49-F238E27FC236}">
                <a16:creationId xmlns:a16="http://schemas.microsoft.com/office/drawing/2014/main" id="{68BDF143-460E-491F-A526-2C814C64A156}"/>
              </a:ext>
            </a:extLst>
          </p:cNvPr>
          <p:cNvSpPr txBox="1"/>
          <p:nvPr/>
        </p:nvSpPr>
        <p:spPr>
          <a:xfrm>
            <a:off x="342120" y="2198828"/>
            <a:ext cx="6033797" cy="1670073"/>
          </a:xfrm>
          <a:prstGeom prst="rect">
            <a:avLst/>
          </a:prstGeom>
          <a:noFill/>
        </p:spPr>
        <p:txBody>
          <a:bodyPr wrap="square">
            <a:spAutoFit/>
          </a:bodyPr>
          <a:lstStyle/>
          <a:p>
            <a:pPr marL="285750" marR="0" indent="-285750">
              <a:lnSpc>
                <a:spcPct val="150000"/>
              </a:lnSpc>
              <a:spcBef>
                <a:spcPts val="0"/>
              </a:spcBef>
              <a:spcAft>
                <a:spcPts val="0"/>
              </a:spcAft>
              <a:buFont typeface="Arial" panose="020B0604020202020204" pitchFamily="34" charset="0"/>
              <a:buChar char="•"/>
            </a:pPr>
            <a:r>
              <a:rPr lang="en-US" altLang="zh-CN" sz="1400" dirty="0">
                <a:latin typeface="微软雅黑" panose="020B0503020204020204" pitchFamily="34" charset="-122"/>
                <a:ea typeface="微软雅黑" panose="020B0503020204020204" pitchFamily="34" charset="-122"/>
              </a:rPr>
              <a:t>blind</a:t>
            </a:r>
            <a:r>
              <a:rPr lang="zh-CN" altLang="zh-CN" sz="1400" dirty="0">
                <a:latin typeface="微软雅黑" panose="020B0503020204020204" pitchFamily="34" charset="-122"/>
                <a:ea typeface="微软雅黑" panose="020B0503020204020204" pitchFamily="34" charset="-122"/>
              </a:rPr>
              <a:t>：无法感知当前迷宫的状态</a:t>
            </a:r>
            <a:r>
              <a:rPr lang="en-US" altLang="zh-CN" sz="1400" dirty="0">
                <a:latin typeface="微软雅黑" panose="020B0503020204020204" pitchFamily="34" charset="-122"/>
                <a:ea typeface="微软雅黑" panose="020B0503020204020204" pitchFamily="34" charset="-122"/>
              </a:rPr>
              <a:t> </a:t>
            </a:r>
            <a:r>
              <a:rPr lang="zh-CN" altLang="zh-CN" sz="1400" dirty="0">
                <a:latin typeface="微软雅黑" panose="020B0503020204020204" pitchFamily="34" charset="-122"/>
                <a:ea typeface="微软雅黑" panose="020B0503020204020204" pitchFamily="34" charset="-122"/>
              </a:rPr>
              <a:t>根本无法观察迷宫状态，只能观察自己之前的行为</a:t>
            </a:r>
            <a:r>
              <a:rPr lang="en-US" altLang="zh-CN" sz="1400" dirty="0">
                <a:latin typeface="微软雅黑" panose="020B0503020204020204" pitchFamily="34" charset="-122"/>
                <a:ea typeface="微软雅黑" panose="020B0503020204020204" pitchFamily="34" charset="-122"/>
              </a:rPr>
              <a:t>(a t - 1)</a:t>
            </a:r>
            <a:r>
              <a:rPr lang="zh-CN" altLang="zh-CN" sz="1400" dirty="0">
                <a:latin typeface="微软雅黑" panose="020B0503020204020204" pitchFamily="34" charset="-122"/>
                <a:ea typeface="微软雅黑" panose="020B0503020204020204" pitchFamily="34" charset="-122"/>
              </a:rPr>
              <a:t>和奖励</a:t>
            </a:r>
            <a:r>
              <a:rPr lang="en-US" altLang="zh-CN" sz="1400" dirty="0">
                <a:latin typeface="微软雅黑" panose="020B0503020204020204" pitchFamily="34" charset="-122"/>
                <a:ea typeface="微软雅黑" panose="020B0503020204020204" pitchFamily="34" charset="-122"/>
              </a:rPr>
              <a:t>(rt - 1)</a:t>
            </a:r>
            <a:r>
              <a:rPr lang="zh-CN" altLang="en-US" sz="1400" dirty="0">
                <a:latin typeface="微软雅黑" panose="020B0503020204020204" pitchFamily="34" charset="-122"/>
                <a:ea typeface="微软雅黑" panose="020B0503020204020204" pitchFamily="34" charset="-122"/>
              </a:rPr>
              <a:t>。</a:t>
            </a:r>
            <a:endParaRPr lang="zh-CN" altLang="zh-CN" sz="1400" dirty="0">
              <a:latin typeface="微软雅黑" panose="020B0503020204020204" pitchFamily="34" charset="-122"/>
              <a:ea typeface="微软雅黑" panose="020B0503020204020204" pitchFamily="34" charset="-122"/>
            </a:endParaRPr>
          </a:p>
          <a:p>
            <a:pPr marL="285750" marR="0" indent="-285750">
              <a:lnSpc>
                <a:spcPct val="150000"/>
              </a:lnSpc>
              <a:spcBef>
                <a:spcPts val="0"/>
              </a:spcBef>
              <a:spcAft>
                <a:spcPts val="0"/>
              </a:spcAft>
              <a:buFont typeface="Arial" panose="020B0604020202020204" pitchFamily="34" charset="0"/>
              <a:buChar char="•"/>
            </a:pPr>
            <a:r>
              <a:rPr lang="en-US" altLang="zh-CN" sz="1400" dirty="0">
                <a:latin typeface="微软雅黑" panose="020B0503020204020204" pitchFamily="34" charset="-122"/>
                <a:ea typeface="微软雅黑" panose="020B0503020204020204" pitchFamily="34" charset="-122"/>
              </a:rPr>
              <a:t>Sighted but stateless </a:t>
            </a:r>
            <a:r>
              <a:rPr lang="zh-CN" altLang="zh-CN" sz="1400" dirty="0">
                <a:latin typeface="微软雅黑" panose="020B0503020204020204" pitchFamily="34" charset="-122"/>
                <a:ea typeface="微软雅黑" panose="020B0503020204020204" pitchFamily="34" charset="-122"/>
              </a:rPr>
              <a:t>：仅对迷宫的状态部分可见，但不知道之前的行为和奖励</a:t>
            </a:r>
            <a:r>
              <a:rPr lang="zh-CN" altLang="en-US" sz="1400" dirty="0">
                <a:latin typeface="微软雅黑" panose="020B0503020204020204" pitchFamily="34" charset="-122"/>
                <a:ea typeface="微软雅黑" panose="020B0503020204020204" pitchFamily="34" charset="-122"/>
              </a:rPr>
              <a:t>。</a:t>
            </a:r>
            <a:endParaRPr lang="zh-CN" altLang="zh-CN" sz="1400" dirty="0">
              <a:latin typeface="微软雅黑" panose="020B0503020204020204" pitchFamily="34" charset="-122"/>
              <a:ea typeface="微软雅黑" panose="020B0503020204020204" pitchFamily="34" charset="-122"/>
            </a:endParaRPr>
          </a:p>
          <a:p>
            <a:pPr marL="285750" marR="0" indent="-285750">
              <a:lnSpc>
                <a:spcPct val="150000"/>
              </a:lnSpc>
              <a:spcBef>
                <a:spcPts val="0"/>
              </a:spcBef>
              <a:spcAft>
                <a:spcPts val="0"/>
              </a:spcAft>
              <a:buFont typeface="Arial" panose="020B0604020202020204" pitchFamily="34" charset="0"/>
              <a:buChar char="•"/>
            </a:pPr>
            <a:r>
              <a:rPr lang="en-US" altLang="zh-CN" sz="1400" dirty="0">
                <a:latin typeface="微软雅黑" panose="020B0503020204020204" pitchFamily="34" charset="-122"/>
                <a:ea typeface="微软雅黑" panose="020B0503020204020204" pitchFamily="34" charset="-122"/>
              </a:rPr>
              <a:t>Sighted and stateful: </a:t>
            </a:r>
            <a:r>
              <a:rPr lang="zh-CN" altLang="zh-CN" sz="1400" dirty="0">
                <a:latin typeface="微软雅黑" panose="020B0503020204020204" pitchFamily="34" charset="-122"/>
                <a:ea typeface="微软雅黑" panose="020B0503020204020204" pitchFamily="34" charset="-122"/>
              </a:rPr>
              <a:t>对迷宫部分可见，知道之前的行为和奖励。</a:t>
            </a:r>
          </a:p>
        </p:txBody>
      </p:sp>
      <p:sp>
        <p:nvSpPr>
          <p:cNvPr id="3" name="灯片编号占位符 2">
            <a:extLst>
              <a:ext uri="{FF2B5EF4-FFF2-40B4-BE49-F238E27FC236}">
                <a16:creationId xmlns:a16="http://schemas.microsoft.com/office/drawing/2014/main" id="{F95B9707-4229-4680-B791-D106436942D6}"/>
              </a:ext>
            </a:extLst>
          </p:cNvPr>
          <p:cNvSpPr>
            <a:spLocks noGrp="1"/>
          </p:cNvSpPr>
          <p:nvPr>
            <p:ph type="sldNum" sz="quarter" idx="12"/>
          </p:nvPr>
        </p:nvSpPr>
        <p:spPr/>
        <p:txBody>
          <a:bodyPr/>
          <a:lstStyle/>
          <a:p>
            <a:fld id="{A93D3011-1899-4CA5-B311-166E41C952BA}" type="slidenum">
              <a:rPr lang="zh-CN" altLang="en-US" smtClean="0"/>
              <a:t>12</a:t>
            </a:fld>
            <a:endParaRPr lang="zh-CN" altLang="en-US"/>
          </a:p>
        </p:txBody>
      </p:sp>
    </p:spTree>
    <p:extLst>
      <p:ext uri="{BB962C8B-B14F-4D97-AF65-F5344CB8AC3E}">
        <p14:creationId xmlns:p14="http://schemas.microsoft.com/office/powerpoint/2010/main" val="36808402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4513B90B-757B-4CF5-92C3-B93A3E4917C0}"/>
              </a:ext>
            </a:extLst>
          </p:cNvPr>
          <p:cNvSpPr txBox="1"/>
          <p:nvPr/>
        </p:nvSpPr>
        <p:spPr>
          <a:xfrm>
            <a:off x="650209" y="6306479"/>
            <a:ext cx="6096912" cy="369332"/>
          </a:xfrm>
          <a:prstGeom prst="rect">
            <a:avLst/>
          </a:prstGeom>
          <a:noFill/>
        </p:spPr>
        <p:txBody>
          <a:bodyPr wrap="square">
            <a:spAutoFit/>
          </a:bodyPr>
          <a:lstStyle/>
          <a:p>
            <a:pPr marL="0" marR="0">
              <a:spcBef>
                <a:spcPts val="0"/>
              </a:spcBef>
              <a:spcAft>
                <a:spcPts val="0"/>
              </a:spcAft>
            </a:pPr>
            <a:r>
              <a:rPr lang="en-US" altLang="zh-CN" sz="1800" dirty="0">
                <a:effectLst/>
                <a:ea typeface="Microsoft YaHei" panose="020B0503020204020204" pitchFamily="34" charset="-122"/>
              </a:rPr>
              <a:t> </a:t>
            </a:r>
            <a:r>
              <a:rPr lang="en-US" altLang="zh-CN" sz="1800" dirty="0">
                <a:effectLst/>
                <a:latin typeface="微软雅黑" panose="020B0503020204020204" pitchFamily="34" charset="-122"/>
                <a:ea typeface="微软雅黑" panose="020B0503020204020204" pitchFamily="34" charset="-122"/>
              </a:rPr>
              <a:t>Machine Theory of Mind  </a:t>
            </a:r>
            <a:r>
              <a:rPr lang="zh-CN" altLang="zh-CN" sz="1800" dirty="0">
                <a:effectLst/>
                <a:latin typeface="微软雅黑" panose="020B0503020204020204" pitchFamily="34" charset="-122"/>
                <a:ea typeface="微软雅黑" panose="020B0503020204020204" pitchFamily="34" charset="-122"/>
              </a:rPr>
              <a:t>PMLR </a:t>
            </a:r>
            <a:r>
              <a:rPr lang="en-US" altLang="zh-CN" sz="1800" dirty="0">
                <a:effectLst/>
                <a:latin typeface="微软雅黑" panose="020B0503020204020204" pitchFamily="34" charset="-122"/>
                <a:ea typeface="微软雅黑" panose="020B0503020204020204" pitchFamily="34" charset="-122"/>
              </a:rPr>
              <a:t>2018</a:t>
            </a:r>
            <a:endParaRPr lang="zh-CN" altLang="zh-CN" sz="1800" dirty="0">
              <a:effectLst/>
              <a:latin typeface="微软雅黑" panose="020B0503020204020204" pitchFamily="34" charset="-122"/>
              <a:ea typeface="微软雅黑" panose="020B0503020204020204" pitchFamily="34" charset="-122"/>
            </a:endParaRPr>
          </a:p>
        </p:txBody>
      </p:sp>
      <p:sp>
        <p:nvSpPr>
          <p:cNvPr id="5" name="文本框 4">
            <a:extLst>
              <a:ext uri="{FF2B5EF4-FFF2-40B4-BE49-F238E27FC236}">
                <a16:creationId xmlns:a16="http://schemas.microsoft.com/office/drawing/2014/main" id="{2C3F4104-3E03-4315-8833-737A1F31BE99}"/>
              </a:ext>
            </a:extLst>
          </p:cNvPr>
          <p:cNvSpPr txBox="1"/>
          <p:nvPr/>
        </p:nvSpPr>
        <p:spPr>
          <a:xfrm>
            <a:off x="580398" y="446576"/>
            <a:ext cx="1500732" cy="461665"/>
          </a:xfrm>
          <a:prstGeom prst="rect">
            <a:avLst/>
          </a:prstGeom>
          <a:noFill/>
        </p:spPr>
        <p:txBody>
          <a:bodyPr wrap="none" rtlCol="0">
            <a:spAutoFit/>
          </a:bodyPr>
          <a:lstStyle/>
          <a:p>
            <a:r>
              <a:rPr lang="en-US" altLang="zh-CN" sz="2400" dirty="0">
                <a:latin typeface="微软雅黑" panose="020B0503020204020204" pitchFamily="34" charset="-122"/>
                <a:ea typeface="微软雅黑" panose="020B0503020204020204" pitchFamily="34" charset="-122"/>
              </a:rPr>
              <a:t>Methods</a:t>
            </a:r>
            <a:endParaRPr lang="zh-CN" altLang="en-US" sz="2400" dirty="0">
              <a:latin typeface="微软雅黑" panose="020B0503020204020204" pitchFamily="34" charset="-122"/>
              <a:ea typeface="微软雅黑" panose="020B0503020204020204" pitchFamily="34" charset="-122"/>
            </a:endParaRPr>
          </a:p>
        </p:txBody>
      </p:sp>
      <p:sp>
        <p:nvSpPr>
          <p:cNvPr id="7" name="文本框 6">
            <a:extLst>
              <a:ext uri="{FF2B5EF4-FFF2-40B4-BE49-F238E27FC236}">
                <a16:creationId xmlns:a16="http://schemas.microsoft.com/office/drawing/2014/main" id="{43A92B54-CD68-4A0A-9A04-78B1AA0BFD32}"/>
              </a:ext>
            </a:extLst>
          </p:cNvPr>
          <p:cNvSpPr txBox="1"/>
          <p:nvPr/>
        </p:nvSpPr>
        <p:spPr>
          <a:xfrm>
            <a:off x="852801" y="1088376"/>
            <a:ext cx="6096912" cy="369332"/>
          </a:xfrm>
          <a:prstGeom prst="rect">
            <a:avLst/>
          </a:prstGeom>
          <a:noFill/>
        </p:spPr>
        <p:txBody>
          <a:bodyPr wrap="square">
            <a:spAutoFit/>
          </a:bodyPr>
          <a:lstStyle/>
          <a:p>
            <a:r>
              <a:rPr lang="en-US" altLang="zh-CN" sz="1800" dirty="0">
                <a:effectLst/>
                <a:ea typeface="Calibri" panose="020F0502020204030204" pitchFamily="34" charset="0"/>
              </a:rPr>
              <a:t>Acting based on false beliefs</a:t>
            </a:r>
            <a:endParaRPr lang="zh-CN" altLang="en-US" dirty="0"/>
          </a:p>
        </p:txBody>
      </p:sp>
      <p:pic>
        <p:nvPicPr>
          <p:cNvPr id="2050" name="Picture 2" descr="swa dist = 1 &#10;swa dist 2 &#10;100 % &#10;true agent &#10;swap distance &#10;swa dist = 3 &#10;tomnet &#10;swap distance &#10;swa dist —4 &#10;acting &#10;based on &#10;changed &#10;beliefs &#10;acting &#10;based on &#10;false ">
            <a:extLst>
              <a:ext uri="{FF2B5EF4-FFF2-40B4-BE49-F238E27FC236}">
                <a16:creationId xmlns:a16="http://schemas.microsoft.com/office/drawing/2014/main" id="{CBD34548-D1CD-4018-8C63-C4708E26C5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91242" y="1637843"/>
            <a:ext cx="6281916" cy="4016508"/>
          </a:xfrm>
          <a:prstGeom prst="rect">
            <a:avLst/>
          </a:prstGeom>
          <a:noFill/>
          <a:extLst>
            <a:ext uri="{909E8E84-426E-40DD-AFC4-6F175D3DCCD1}">
              <a14:hiddenFill xmlns:a14="http://schemas.microsoft.com/office/drawing/2010/main">
                <a:solidFill>
                  <a:srgbClr val="FFFFFF"/>
                </a:solidFill>
              </a14:hiddenFill>
            </a:ext>
          </a:extLst>
        </p:spPr>
      </p:pic>
      <p:sp>
        <p:nvSpPr>
          <p:cNvPr id="8" name="灯片编号占位符 7">
            <a:extLst>
              <a:ext uri="{FF2B5EF4-FFF2-40B4-BE49-F238E27FC236}">
                <a16:creationId xmlns:a16="http://schemas.microsoft.com/office/drawing/2014/main" id="{D36A00EE-6359-4E9B-9CAE-69D10BEB4D1D}"/>
              </a:ext>
            </a:extLst>
          </p:cNvPr>
          <p:cNvSpPr>
            <a:spLocks noGrp="1"/>
          </p:cNvSpPr>
          <p:nvPr>
            <p:ph type="sldNum" sz="quarter" idx="12"/>
          </p:nvPr>
        </p:nvSpPr>
        <p:spPr/>
        <p:txBody>
          <a:bodyPr/>
          <a:lstStyle/>
          <a:p>
            <a:fld id="{A93D3011-1899-4CA5-B311-166E41C952BA}" type="slidenum">
              <a:rPr lang="zh-CN" altLang="en-US" smtClean="0"/>
              <a:t>13</a:t>
            </a:fld>
            <a:endParaRPr lang="zh-CN" altLang="en-US"/>
          </a:p>
        </p:txBody>
      </p:sp>
    </p:spTree>
    <p:extLst>
      <p:ext uri="{BB962C8B-B14F-4D97-AF65-F5344CB8AC3E}">
        <p14:creationId xmlns:p14="http://schemas.microsoft.com/office/powerpoint/2010/main" val="26497952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4513B90B-757B-4CF5-92C3-B93A3E4917C0}"/>
              </a:ext>
            </a:extLst>
          </p:cNvPr>
          <p:cNvSpPr txBox="1"/>
          <p:nvPr/>
        </p:nvSpPr>
        <p:spPr>
          <a:xfrm>
            <a:off x="650209" y="6306479"/>
            <a:ext cx="6096912" cy="369332"/>
          </a:xfrm>
          <a:prstGeom prst="rect">
            <a:avLst/>
          </a:prstGeom>
          <a:noFill/>
        </p:spPr>
        <p:txBody>
          <a:bodyPr wrap="square">
            <a:spAutoFit/>
          </a:bodyPr>
          <a:lstStyle/>
          <a:p>
            <a:pPr marL="0" marR="0">
              <a:spcBef>
                <a:spcPts val="0"/>
              </a:spcBef>
              <a:spcAft>
                <a:spcPts val="0"/>
              </a:spcAft>
            </a:pPr>
            <a:r>
              <a:rPr lang="en-US" altLang="zh-CN" sz="1800" dirty="0">
                <a:effectLst/>
                <a:ea typeface="Microsoft YaHei" panose="020B0503020204020204" pitchFamily="34" charset="-122"/>
              </a:rPr>
              <a:t> </a:t>
            </a:r>
            <a:r>
              <a:rPr lang="en-US" altLang="zh-CN" sz="1800" dirty="0">
                <a:effectLst/>
                <a:latin typeface="微软雅黑" panose="020B0503020204020204" pitchFamily="34" charset="-122"/>
                <a:ea typeface="微软雅黑" panose="020B0503020204020204" pitchFamily="34" charset="-122"/>
              </a:rPr>
              <a:t>Machine Theory of Mind  </a:t>
            </a:r>
            <a:r>
              <a:rPr lang="zh-CN" altLang="zh-CN" sz="1800" dirty="0">
                <a:effectLst/>
                <a:latin typeface="微软雅黑" panose="020B0503020204020204" pitchFamily="34" charset="-122"/>
                <a:ea typeface="微软雅黑" panose="020B0503020204020204" pitchFamily="34" charset="-122"/>
              </a:rPr>
              <a:t>PMLR </a:t>
            </a:r>
            <a:r>
              <a:rPr lang="en-US" altLang="zh-CN" sz="1800" dirty="0">
                <a:effectLst/>
                <a:latin typeface="微软雅黑" panose="020B0503020204020204" pitchFamily="34" charset="-122"/>
                <a:ea typeface="微软雅黑" panose="020B0503020204020204" pitchFamily="34" charset="-122"/>
              </a:rPr>
              <a:t>2018</a:t>
            </a:r>
            <a:endParaRPr lang="zh-CN" altLang="zh-CN" sz="1800" dirty="0">
              <a:effectLst/>
              <a:latin typeface="微软雅黑" panose="020B0503020204020204" pitchFamily="34" charset="-122"/>
              <a:ea typeface="微软雅黑" panose="020B0503020204020204" pitchFamily="34" charset="-122"/>
            </a:endParaRPr>
          </a:p>
        </p:txBody>
      </p:sp>
      <p:sp>
        <p:nvSpPr>
          <p:cNvPr id="5" name="文本框 4">
            <a:extLst>
              <a:ext uri="{FF2B5EF4-FFF2-40B4-BE49-F238E27FC236}">
                <a16:creationId xmlns:a16="http://schemas.microsoft.com/office/drawing/2014/main" id="{2C3F4104-3E03-4315-8833-737A1F31BE99}"/>
              </a:ext>
            </a:extLst>
          </p:cNvPr>
          <p:cNvSpPr txBox="1"/>
          <p:nvPr/>
        </p:nvSpPr>
        <p:spPr>
          <a:xfrm>
            <a:off x="580398" y="446576"/>
            <a:ext cx="1500732" cy="461665"/>
          </a:xfrm>
          <a:prstGeom prst="rect">
            <a:avLst/>
          </a:prstGeom>
          <a:noFill/>
        </p:spPr>
        <p:txBody>
          <a:bodyPr wrap="none" rtlCol="0">
            <a:spAutoFit/>
          </a:bodyPr>
          <a:lstStyle/>
          <a:p>
            <a:r>
              <a:rPr lang="en-US" altLang="zh-CN" sz="2400" dirty="0">
                <a:latin typeface="微软雅黑" panose="020B0503020204020204" pitchFamily="34" charset="-122"/>
                <a:ea typeface="微软雅黑" panose="020B0503020204020204" pitchFamily="34" charset="-122"/>
              </a:rPr>
              <a:t>Methods</a:t>
            </a:r>
            <a:endParaRPr lang="zh-CN" altLang="en-US" sz="2400" dirty="0">
              <a:latin typeface="微软雅黑" panose="020B0503020204020204" pitchFamily="34" charset="-122"/>
              <a:ea typeface="微软雅黑" panose="020B0503020204020204" pitchFamily="34" charset="-122"/>
            </a:endParaRPr>
          </a:p>
        </p:txBody>
      </p:sp>
      <p:sp>
        <p:nvSpPr>
          <p:cNvPr id="7" name="文本框 6">
            <a:extLst>
              <a:ext uri="{FF2B5EF4-FFF2-40B4-BE49-F238E27FC236}">
                <a16:creationId xmlns:a16="http://schemas.microsoft.com/office/drawing/2014/main" id="{43A92B54-CD68-4A0A-9A04-78B1AA0BFD32}"/>
              </a:ext>
            </a:extLst>
          </p:cNvPr>
          <p:cNvSpPr txBox="1"/>
          <p:nvPr/>
        </p:nvSpPr>
        <p:spPr>
          <a:xfrm>
            <a:off x="852801" y="1088376"/>
            <a:ext cx="6096912" cy="369332"/>
          </a:xfrm>
          <a:prstGeom prst="rect">
            <a:avLst/>
          </a:prstGeom>
          <a:noFill/>
        </p:spPr>
        <p:txBody>
          <a:bodyPr wrap="square">
            <a:spAutoFit/>
          </a:bodyPr>
          <a:lstStyle/>
          <a:p>
            <a:r>
              <a:rPr lang="en-US" altLang="zh-CN" sz="1800" dirty="0">
                <a:effectLst/>
                <a:ea typeface="Calibri" panose="020F0502020204030204" pitchFamily="34" charset="0"/>
              </a:rPr>
              <a:t>Acting based on false beliefs</a:t>
            </a:r>
            <a:endParaRPr lang="zh-CN" altLang="en-US" dirty="0"/>
          </a:p>
        </p:txBody>
      </p:sp>
      <p:sp>
        <p:nvSpPr>
          <p:cNvPr id="8" name="灯片编号占位符 7">
            <a:extLst>
              <a:ext uri="{FF2B5EF4-FFF2-40B4-BE49-F238E27FC236}">
                <a16:creationId xmlns:a16="http://schemas.microsoft.com/office/drawing/2014/main" id="{D36A00EE-6359-4E9B-9CAE-69D10BEB4D1D}"/>
              </a:ext>
            </a:extLst>
          </p:cNvPr>
          <p:cNvSpPr>
            <a:spLocks noGrp="1"/>
          </p:cNvSpPr>
          <p:nvPr>
            <p:ph type="sldNum" sz="quarter" idx="12"/>
          </p:nvPr>
        </p:nvSpPr>
        <p:spPr/>
        <p:txBody>
          <a:bodyPr/>
          <a:lstStyle/>
          <a:p>
            <a:fld id="{A93D3011-1899-4CA5-B311-166E41C952BA}" type="slidenum">
              <a:rPr lang="zh-CN" altLang="en-US" smtClean="0"/>
              <a:t>14</a:t>
            </a:fld>
            <a:endParaRPr lang="zh-CN" altLang="en-US"/>
          </a:p>
        </p:txBody>
      </p:sp>
      <p:pic>
        <p:nvPicPr>
          <p:cNvPr id="3" name="图片 2">
            <a:extLst>
              <a:ext uri="{FF2B5EF4-FFF2-40B4-BE49-F238E27FC236}">
                <a16:creationId xmlns:a16="http://schemas.microsoft.com/office/drawing/2014/main" id="{87E00CB8-0BF6-47FB-8C19-3AFB141EEE11}"/>
              </a:ext>
            </a:extLst>
          </p:cNvPr>
          <p:cNvPicPr>
            <a:picLocks noChangeAspect="1"/>
          </p:cNvPicPr>
          <p:nvPr/>
        </p:nvPicPr>
        <p:blipFill>
          <a:blip r:embed="rId3"/>
          <a:stretch>
            <a:fillRect/>
          </a:stretch>
        </p:blipFill>
        <p:spPr>
          <a:xfrm>
            <a:off x="2195805" y="1644063"/>
            <a:ext cx="6794241" cy="3983988"/>
          </a:xfrm>
          <a:prstGeom prst="rect">
            <a:avLst/>
          </a:prstGeom>
        </p:spPr>
      </p:pic>
    </p:spTree>
    <p:extLst>
      <p:ext uri="{BB962C8B-B14F-4D97-AF65-F5344CB8AC3E}">
        <p14:creationId xmlns:p14="http://schemas.microsoft.com/office/powerpoint/2010/main" val="17884510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4513B90B-757B-4CF5-92C3-B93A3E4917C0}"/>
              </a:ext>
            </a:extLst>
          </p:cNvPr>
          <p:cNvSpPr txBox="1"/>
          <p:nvPr/>
        </p:nvSpPr>
        <p:spPr>
          <a:xfrm>
            <a:off x="650209" y="6306479"/>
            <a:ext cx="10223064" cy="523220"/>
          </a:xfrm>
          <a:prstGeom prst="rect">
            <a:avLst/>
          </a:prstGeom>
          <a:noFill/>
        </p:spPr>
        <p:txBody>
          <a:bodyPr wrap="square">
            <a:spAutoFit/>
          </a:bodyPr>
          <a:lstStyle/>
          <a:p>
            <a:pPr marL="0" marR="0">
              <a:spcBef>
                <a:spcPts val="0"/>
              </a:spcBef>
              <a:spcAft>
                <a:spcPts val="0"/>
              </a:spcAft>
            </a:pPr>
            <a:r>
              <a:rPr lang="en-US" altLang="zh-CN" sz="1400" dirty="0">
                <a:effectLst/>
                <a:latin typeface="微软雅黑" panose="020B0503020204020204" pitchFamily="34" charset="-122"/>
                <a:ea typeface="微软雅黑" panose="020B0503020204020204" pitchFamily="34" charset="-122"/>
              </a:rPr>
              <a:t>Using Machine Theory of Mind to Learn Agent Social Network Structures from Observed Interactive Behaviors with Targets   IEEE 2020</a:t>
            </a:r>
            <a:endParaRPr lang="zh-CN" altLang="zh-CN" sz="1400" dirty="0">
              <a:effectLst/>
              <a:latin typeface="微软雅黑" panose="020B0503020204020204" pitchFamily="34" charset="-122"/>
              <a:ea typeface="微软雅黑" panose="020B0503020204020204" pitchFamily="34" charset="-122"/>
            </a:endParaRPr>
          </a:p>
        </p:txBody>
      </p:sp>
      <p:pic>
        <p:nvPicPr>
          <p:cNvPr id="5" name="图片 4">
            <a:extLst>
              <a:ext uri="{FF2B5EF4-FFF2-40B4-BE49-F238E27FC236}">
                <a16:creationId xmlns:a16="http://schemas.microsoft.com/office/drawing/2014/main" id="{DF6915EA-344E-425F-BE69-08FE68E4A093}"/>
              </a:ext>
            </a:extLst>
          </p:cNvPr>
          <p:cNvPicPr>
            <a:picLocks noChangeAspect="1"/>
          </p:cNvPicPr>
          <p:nvPr/>
        </p:nvPicPr>
        <p:blipFill>
          <a:blip r:embed="rId3"/>
          <a:stretch>
            <a:fillRect/>
          </a:stretch>
        </p:blipFill>
        <p:spPr>
          <a:xfrm>
            <a:off x="1579983" y="1873273"/>
            <a:ext cx="9032033" cy="1816550"/>
          </a:xfrm>
          <a:prstGeom prst="rect">
            <a:avLst/>
          </a:prstGeom>
        </p:spPr>
      </p:pic>
      <p:sp>
        <p:nvSpPr>
          <p:cNvPr id="7" name="灯片编号占位符 6">
            <a:extLst>
              <a:ext uri="{FF2B5EF4-FFF2-40B4-BE49-F238E27FC236}">
                <a16:creationId xmlns:a16="http://schemas.microsoft.com/office/drawing/2014/main" id="{BA55B18A-A9C1-4F3A-A234-A5C16BD13E48}"/>
              </a:ext>
            </a:extLst>
          </p:cNvPr>
          <p:cNvSpPr>
            <a:spLocks noGrp="1"/>
          </p:cNvSpPr>
          <p:nvPr>
            <p:ph type="sldNum" sz="quarter" idx="12"/>
          </p:nvPr>
        </p:nvSpPr>
        <p:spPr/>
        <p:txBody>
          <a:bodyPr/>
          <a:lstStyle/>
          <a:p>
            <a:fld id="{A93D3011-1899-4CA5-B311-166E41C952BA}" type="slidenum">
              <a:rPr lang="zh-CN" altLang="en-US" smtClean="0"/>
              <a:t>15</a:t>
            </a:fld>
            <a:endParaRPr lang="zh-CN" altLang="en-US"/>
          </a:p>
        </p:txBody>
      </p:sp>
    </p:spTree>
    <p:extLst>
      <p:ext uri="{BB962C8B-B14F-4D97-AF65-F5344CB8AC3E}">
        <p14:creationId xmlns:p14="http://schemas.microsoft.com/office/powerpoint/2010/main" val="21000606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AA6843D6-1F34-4398-8FC6-1099E107D474}"/>
              </a:ext>
            </a:extLst>
          </p:cNvPr>
          <p:cNvSpPr>
            <a:spLocks noGrp="1"/>
          </p:cNvSpPr>
          <p:nvPr>
            <p:ph type="sldNum" sz="quarter" idx="12"/>
          </p:nvPr>
        </p:nvSpPr>
        <p:spPr/>
        <p:txBody>
          <a:bodyPr/>
          <a:lstStyle/>
          <a:p>
            <a:fld id="{A93D3011-1899-4CA5-B311-166E41C952BA}" type="slidenum">
              <a:rPr lang="zh-CN" altLang="en-US" smtClean="0"/>
              <a:t>16</a:t>
            </a:fld>
            <a:endParaRPr lang="zh-CN" altLang="en-US"/>
          </a:p>
        </p:txBody>
      </p:sp>
      <p:sp>
        <p:nvSpPr>
          <p:cNvPr id="5" name="文本框 4">
            <a:extLst>
              <a:ext uri="{FF2B5EF4-FFF2-40B4-BE49-F238E27FC236}">
                <a16:creationId xmlns:a16="http://schemas.microsoft.com/office/drawing/2014/main" id="{687EC6F0-355E-4564-9020-CDB09CF6DFA3}"/>
              </a:ext>
            </a:extLst>
          </p:cNvPr>
          <p:cNvSpPr txBox="1"/>
          <p:nvPr/>
        </p:nvSpPr>
        <p:spPr>
          <a:xfrm>
            <a:off x="650209" y="6306479"/>
            <a:ext cx="10223064" cy="523220"/>
          </a:xfrm>
          <a:prstGeom prst="rect">
            <a:avLst/>
          </a:prstGeom>
          <a:noFill/>
        </p:spPr>
        <p:txBody>
          <a:bodyPr wrap="square">
            <a:spAutoFit/>
          </a:bodyPr>
          <a:lstStyle/>
          <a:p>
            <a:pPr marL="0" marR="0">
              <a:spcBef>
                <a:spcPts val="0"/>
              </a:spcBef>
              <a:spcAft>
                <a:spcPts val="0"/>
              </a:spcAft>
            </a:pPr>
            <a:r>
              <a:rPr lang="en-US" altLang="zh-CN" sz="1400" dirty="0">
                <a:effectLst/>
                <a:latin typeface="微软雅黑" panose="020B0503020204020204" pitchFamily="34" charset="-122"/>
                <a:ea typeface="微软雅黑" panose="020B0503020204020204" pitchFamily="34" charset="-122"/>
              </a:rPr>
              <a:t>Using Machine Theory of Mind to Learn Agent Social Network Structures from Observed Interactive Behaviors with Targets   IEEE 2020</a:t>
            </a:r>
            <a:endParaRPr lang="zh-CN" altLang="zh-CN" sz="1400" dirty="0">
              <a:effectLst/>
              <a:latin typeface="微软雅黑" panose="020B0503020204020204" pitchFamily="34" charset="-122"/>
              <a:ea typeface="微软雅黑" panose="020B0503020204020204" pitchFamily="34" charset="-122"/>
            </a:endParaRPr>
          </a:p>
        </p:txBody>
      </p:sp>
      <p:pic>
        <p:nvPicPr>
          <p:cNvPr id="7" name="图片 6">
            <a:extLst>
              <a:ext uri="{FF2B5EF4-FFF2-40B4-BE49-F238E27FC236}">
                <a16:creationId xmlns:a16="http://schemas.microsoft.com/office/drawing/2014/main" id="{E027E23A-751C-4888-80F8-7375A928E511}"/>
              </a:ext>
            </a:extLst>
          </p:cNvPr>
          <p:cNvPicPr>
            <a:picLocks noChangeAspect="1"/>
          </p:cNvPicPr>
          <p:nvPr/>
        </p:nvPicPr>
        <p:blipFill>
          <a:blip r:embed="rId3"/>
          <a:stretch>
            <a:fillRect/>
          </a:stretch>
        </p:blipFill>
        <p:spPr>
          <a:xfrm>
            <a:off x="547397" y="772594"/>
            <a:ext cx="3984851" cy="5053674"/>
          </a:xfrm>
          <a:prstGeom prst="rect">
            <a:avLst/>
          </a:prstGeom>
        </p:spPr>
      </p:pic>
      <p:pic>
        <p:nvPicPr>
          <p:cNvPr id="9" name="图片 8">
            <a:extLst>
              <a:ext uri="{FF2B5EF4-FFF2-40B4-BE49-F238E27FC236}">
                <a16:creationId xmlns:a16="http://schemas.microsoft.com/office/drawing/2014/main" id="{4DD69713-5BA6-49B2-BC2D-1EFFDB9A7B27}"/>
              </a:ext>
            </a:extLst>
          </p:cNvPr>
          <p:cNvPicPr>
            <a:picLocks noChangeAspect="1"/>
          </p:cNvPicPr>
          <p:nvPr/>
        </p:nvPicPr>
        <p:blipFill>
          <a:blip r:embed="rId4"/>
          <a:stretch>
            <a:fillRect/>
          </a:stretch>
        </p:blipFill>
        <p:spPr>
          <a:xfrm>
            <a:off x="6096000" y="889325"/>
            <a:ext cx="2788222" cy="2264423"/>
          </a:xfrm>
          <a:prstGeom prst="rect">
            <a:avLst/>
          </a:prstGeom>
        </p:spPr>
      </p:pic>
      <p:pic>
        <p:nvPicPr>
          <p:cNvPr id="3074" name="Picture 2" descr="十芼 ">
            <a:extLst>
              <a:ext uri="{FF2B5EF4-FFF2-40B4-BE49-F238E27FC236}">
                <a16:creationId xmlns:a16="http://schemas.microsoft.com/office/drawing/2014/main" id="{E60CDBF3-F536-43E0-AF4C-C2C0A9D86F6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84984" y="3704253"/>
            <a:ext cx="4101672" cy="17624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53484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4513B90B-757B-4CF5-92C3-B93A3E4917C0}"/>
              </a:ext>
            </a:extLst>
          </p:cNvPr>
          <p:cNvSpPr txBox="1"/>
          <p:nvPr/>
        </p:nvSpPr>
        <p:spPr>
          <a:xfrm>
            <a:off x="650209" y="6306479"/>
            <a:ext cx="10223064" cy="523220"/>
          </a:xfrm>
          <a:prstGeom prst="rect">
            <a:avLst/>
          </a:prstGeom>
          <a:noFill/>
        </p:spPr>
        <p:txBody>
          <a:bodyPr wrap="square">
            <a:spAutoFit/>
          </a:bodyPr>
          <a:lstStyle/>
          <a:p>
            <a:pPr marL="0" marR="0">
              <a:spcBef>
                <a:spcPts val="0"/>
              </a:spcBef>
              <a:spcAft>
                <a:spcPts val="0"/>
              </a:spcAft>
            </a:pPr>
            <a:r>
              <a:rPr lang="en-US" altLang="zh-CN" sz="1400" dirty="0">
                <a:effectLst/>
                <a:latin typeface="微软雅黑" panose="020B0503020204020204" pitchFamily="34" charset="-122"/>
                <a:ea typeface="微软雅黑" panose="020B0503020204020204" pitchFamily="34" charset="-122"/>
              </a:rPr>
              <a:t>Using Machine Theory of Mind to Learn Agent Social Network Structures from Observed Interactive Behaviors with Targets   IEEE 2020</a:t>
            </a:r>
            <a:endParaRPr lang="zh-CN" altLang="zh-CN" sz="1400" dirty="0">
              <a:effectLst/>
              <a:latin typeface="微软雅黑" panose="020B0503020204020204" pitchFamily="34" charset="-122"/>
              <a:ea typeface="微软雅黑" panose="020B0503020204020204" pitchFamily="34" charset="-122"/>
            </a:endParaRPr>
          </a:p>
        </p:txBody>
      </p:sp>
      <p:sp>
        <p:nvSpPr>
          <p:cNvPr id="6" name="文本框 5">
            <a:extLst>
              <a:ext uri="{FF2B5EF4-FFF2-40B4-BE49-F238E27FC236}">
                <a16:creationId xmlns:a16="http://schemas.microsoft.com/office/drawing/2014/main" id="{148EE2D6-1188-420F-A3E6-715171DAE373}"/>
              </a:ext>
            </a:extLst>
          </p:cNvPr>
          <p:cNvSpPr txBox="1"/>
          <p:nvPr/>
        </p:nvSpPr>
        <p:spPr>
          <a:xfrm>
            <a:off x="580398" y="446576"/>
            <a:ext cx="1500732" cy="461665"/>
          </a:xfrm>
          <a:prstGeom prst="rect">
            <a:avLst/>
          </a:prstGeom>
          <a:noFill/>
        </p:spPr>
        <p:txBody>
          <a:bodyPr wrap="none" rtlCol="0">
            <a:spAutoFit/>
          </a:bodyPr>
          <a:lstStyle/>
          <a:p>
            <a:r>
              <a:rPr lang="en-US" altLang="zh-CN" sz="2400" dirty="0">
                <a:latin typeface="微软雅黑" panose="020B0503020204020204" pitchFamily="34" charset="-122"/>
                <a:ea typeface="微软雅黑" panose="020B0503020204020204" pitchFamily="34" charset="-122"/>
              </a:rPr>
              <a:t>Methods</a:t>
            </a:r>
            <a:endParaRPr lang="zh-CN" altLang="en-US" sz="2400" dirty="0">
              <a:latin typeface="微软雅黑" panose="020B0503020204020204" pitchFamily="34" charset="-122"/>
              <a:ea typeface="微软雅黑" panose="020B0503020204020204" pitchFamily="34" charset="-122"/>
            </a:endParaRPr>
          </a:p>
        </p:txBody>
      </p:sp>
      <p:pic>
        <p:nvPicPr>
          <p:cNvPr id="3" name="图片 2">
            <a:extLst>
              <a:ext uri="{FF2B5EF4-FFF2-40B4-BE49-F238E27FC236}">
                <a16:creationId xmlns:a16="http://schemas.microsoft.com/office/drawing/2014/main" id="{3108B971-14EE-4C95-88EB-E67DECC76C55}"/>
              </a:ext>
            </a:extLst>
          </p:cNvPr>
          <p:cNvPicPr>
            <a:picLocks noChangeAspect="1"/>
          </p:cNvPicPr>
          <p:nvPr/>
        </p:nvPicPr>
        <p:blipFill>
          <a:blip r:embed="rId3"/>
          <a:stretch>
            <a:fillRect/>
          </a:stretch>
        </p:blipFill>
        <p:spPr>
          <a:xfrm>
            <a:off x="2657841" y="1153409"/>
            <a:ext cx="6682635" cy="4907902"/>
          </a:xfrm>
          <a:prstGeom prst="rect">
            <a:avLst/>
          </a:prstGeom>
        </p:spPr>
      </p:pic>
      <p:sp>
        <p:nvSpPr>
          <p:cNvPr id="8" name="灯片编号占位符 7">
            <a:extLst>
              <a:ext uri="{FF2B5EF4-FFF2-40B4-BE49-F238E27FC236}">
                <a16:creationId xmlns:a16="http://schemas.microsoft.com/office/drawing/2014/main" id="{16653D85-D4BA-4148-8896-704309E9A16B}"/>
              </a:ext>
            </a:extLst>
          </p:cNvPr>
          <p:cNvSpPr>
            <a:spLocks noGrp="1"/>
          </p:cNvSpPr>
          <p:nvPr>
            <p:ph type="sldNum" sz="quarter" idx="12"/>
          </p:nvPr>
        </p:nvSpPr>
        <p:spPr/>
        <p:txBody>
          <a:bodyPr/>
          <a:lstStyle/>
          <a:p>
            <a:fld id="{A93D3011-1899-4CA5-B311-166E41C952BA}" type="slidenum">
              <a:rPr lang="zh-CN" altLang="en-US" smtClean="0"/>
              <a:t>17</a:t>
            </a:fld>
            <a:endParaRPr lang="zh-CN" altLang="en-US"/>
          </a:p>
        </p:txBody>
      </p:sp>
    </p:spTree>
    <p:extLst>
      <p:ext uri="{BB962C8B-B14F-4D97-AF65-F5344CB8AC3E}">
        <p14:creationId xmlns:p14="http://schemas.microsoft.com/office/powerpoint/2010/main" val="2891887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4513B90B-757B-4CF5-92C3-B93A3E4917C0}"/>
              </a:ext>
            </a:extLst>
          </p:cNvPr>
          <p:cNvSpPr txBox="1"/>
          <p:nvPr/>
        </p:nvSpPr>
        <p:spPr>
          <a:xfrm>
            <a:off x="650209" y="6306479"/>
            <a:ext cx="10223064" cy="523220"/>
          </a:xfrm>
          <a:prstGeom prst="rect">
            <a:avLst/>
          </a:prstGeom>
          <a:noFill/>
        </p:spPr>
        <p:txBody>
          <a:bodyPr wrap="square">
            <a:spAutoFit/>
          </a:bodyPr>
          <a:lstStyle/>
          <a:p>
            <a:pPr marL="0" marR="0">
              <a:spcBef>
                <a:spcPts val="0"/>
              </a:spcBef>
              <a:spcAft>
                <a:spcPts val="0"/>
              </a:spcAft>
            </a:pPr>
            <a:r>
              <a:rPr lang="en-US" altLang="zh-CN" sz="1400" dirty="0">
                <a:effectLst/>
                <a:latin typeface="微软雅黑" panose="020B0503020204020204" pitchFamily="34" charset="-122"/>
                <a:ea typeface="微软雅黑" panose="020B0503020204020204" pitchFamily="34" charset="-122"/>
              </a:rPr>
              <a:t>Using Machine Theory of Mind to Learn Agent Social Network Structures from Observed Interactive Behaviors with Targets   IEEE 2020</a:t>
            </a:r>
            <a:endParaRPr lang="zh-CN" altLang="zh-CN" sz="1400" dirty="0">
              <a:effectLst/>
              <a:latin typeface="微软雅黑" panose="020B0503020204020204" pitchFamily="34" charset="-122"/>
              <a:ea typeface="微软雅黑" panose="020B0503020204020204" pitchFamily="34" charset="-122"/>
            </a:endParaRPr>
          </a:p>
        </p:txBody>
      </p:sp>
      <p:sp>
        <p:nvSpPr>
          <p:cNvPr id="6" name="文本框 5">
            <a:extLst>
              <a:ext uri="{FF2B5EF4-FFF2-40B4-BE49-F238E27FC236}">
                <a16:creationId xmlns:a16="http://schemas.microsoft.com/office/drawing/2014/main" id="{148EE2D6-1188-420F-A3E6-715171DAE373}"/>
              </a:ext>
            </a:extLst>
          </p:cNvPr>
          <p:cNvSpPr txBox="1"/>
          <p:nvPr/>
        </p:nvSpPr>
        <p:spPr>
          <a:xfrm>
            <a:off x="580398" y="446576"/>
            <a:ext cx="1500732" cy="461665"/>
          </a:xfrm>
          <a:prstGeom prst="rect">
            <a:avLst/>
          </a:prstGeom>
          <a:noFill/>
        </p:spPr>
        <p:txBody>
          <a:bodyPr wrap="none" rtlCol="0">
            <a:spAutoFit/>
          </a:bodyPr>
          <a:lstStyle/>
          <a:p>
            <a:r>
              <a:rPr lang="en-US" altLang="zh-CN" sz="2400" dirty="0">
                <a:latin typeface="微软雅黑" panose="020B0503020204020204" pitchFamily="34" charset="-122"/>
                <a:ea typeface="微软雅黑" panose="020B0503020204020204" pitchFamily="34" charset="-122"/>
              </a:rPr>
              <a:t>Methods</a:t>
            </a:r>
            <a:endParaRPr lang="zh-CN" altLang="en-US" sz="2400" dirty="0">
              <a:latin typeface="微软雅黑" panose="020B0503020204020204" pitchFamily="34" charset="-122"/>
              <a:ea typeface="微软雅黑" panose="020B0503020204020204" pitchFamily="34" charset="-122"/>
            </a:endParaRPr>
          </a:p>
        </p:txBody>
      </p:sp>
      <p:pic>
        <p:nvPicPr>
          <p:cNvPr id="5" name="图片 4">
            <a:extLst>
              <a:ext uri="{FF2B5EF4-FFF2-40B4-BE49-F238E27FC236}">
                <a16:creationId xmlns:a16="http://schemas.microsoft.com/office/drawing/2014/main" id="{743D4F7B-5279-45D3-8611-3B081AB25214}"/>
              </a:ext>
            </a:extLst>
          </p:cNvPr>
          <p:cNvPicPr>
            <a:picLocks noChangeAspect="1"/>
          </p:cNvPicPr>
          <p:nvPr/>
        </p:nvPicPr>
        <p:blipFill>
          <a:blip r:embed="rId3"/>
          <a:stretch>
            <a:fillRect/>
          </a:stretch>
        </p:blipFill>
        <p:spPr>
          <a:xfrm>
            <a:off x="2898270" y="802432"/>
            <a:ext cx="6432519" cy="5094515"/>
          </a:xfrm>
          <a:prstGeom prst="rect">
            <a:avLst/>
          </a:prstGeom>
        </p:spPr>
      </p:pic>
      <p:sp>
        <p:nvSpPr>
          <p:cNvPr id="8" name="灯片编号占位符 7">
            <a:extLst>
              <a:ext uri="{FF2B5EF4-FFF2-40B4-BE49-F238E27FC236}">
                <a16:creationId xmlns:a16="http://schemas.microsoft.com/office/drawing/2014/main" id="{7069FA6F-3E63-4D06-8D0C-5D87BBA22833}"/>
              </a:ext>
            </a:extLst>
          </p:cNvPr>
          <p:cNvSpPr>
            <a:spLocks noGrp="1"/>
          </p:cNvSpPr>
          <p:nvPr>
            <p:ph type="sldNum" sz="quarter" idx="12"/>
          </p:nvPr>
        </p:nvSpPr>
        <p:spPr/>
        <p:txBody>
          <a:bodyPr/>
          <a:lstStyle/>
          <a:p>
            <a:fld id="{A93D3011-1899-4CA5-B311-166E41C952BA}" type="slidenum">
              <a:rPr lang="zh-CN" altLang="en-US" smtClean="0"/>
              <a:t>18</a:t>
            </a:fld>
            <a:endParaRPr lang="zh-CN" altLang="en-US"/>
          </a:p>
        </p:txBody>
      </p:sp>
    </p:spTree>
    <p:extLst>
      <p:ext uri="{BB962C8B-B14F-4D97-AF65-F5344CB8AC3E}">
        <p14:creationId xmlns:p14="http://schemas.microsoft.com/office/powerpoint/2010/main" val="16199458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4513B90B-757B-4CF5-92C3-B93A3E4917C0}"/>
              </a:ext>
            </a:extLst>
          </p:cNvPr>
          <p:cNvSpPr txBox="1"/>
          <p:nvPr/>
        </p:nvSpPr>
        <p:spPr>
          <a:xfrm>
            <a:off x="650209" y="6306479"/>
            <a:ext cx="10223064" cy="523220"/>
          </a:xfrm>
          <a:prstGeom prst="rect">
            <a:avLst/>
          </a:prstGeom>
          <a:noFill/>
        </p:spPr>
        <p:txBody>
          <a:bodyPr wrap="square">
            <a:spAutoFit/>
          </a:bodyPr>
          <a:lstStyle/>
          <a:p>
            <a:pPr marL="0" marR="0">
              <a:spcBef>
                <a:spcPts val="0"/>
              </a:spcBef>
              <a:spcAft>
                <a:spcPts val="0"/>
              </a:spcAft>
            </a:pPr>
            <a:r>
              <a:rPr lang="en-US" altLang="zh-CN" sz="1400" dirty="0">
                <a:effectLst/>
                <a:latin typeface="微软雅黑" panose="020B0503020204020204" pitchFamily="34" charset="-122"/>
                <a:ea typeface="微软雅黑" panose="020B0503020204020204" pitchFamily="34" charset="-122"/>
              </a:rPr>
              <a:t>Using Machine Theory of Mind to Learn Agent Social Network Structures from Observed Interactive Behaviors with Targets   IEEE 2020</a:t>
            </a:r>
            <a:endParaRPr lang="zh-CN" altLang="zh-CN" sz="1400" dirty="0">
              <a:effectLst/>
              <a:latin typeface="微软雅黑" panose="020B0503020204020204" pitchFamily="34" charset="-122"/>
              <a:ea typeface="微软雅黑" panose="020B0503020204020204" pitchFamily="34" charset="-122"/>
            </a:endParaRPr>
          </a:p>
        </p:txBody>
      </p:sp>
      <p:sp>
        <p:nvSpPr>
          <p:cNvPr id="6" name="文本框 5">
            <a:extLst>
              <a:ext uri="{FF2B5EF4-FFF2-40B4-BE49-F238E27FC236}">
                <a16:creationId xmlns:a16="http://schemas.microsoft.com/office/drawing/2014/main" id="{148EE2D6-1188-420F-A3E6-715171DAE373}"/>
              </a:ext>
            </a:extLst>
          </p:cNvPr>
          <p:cNvSpPr txBox="1"/>
          <p:nvPr/>
        </p:nvSpPr>
        <p:spPr>
          <a:xfrm>
            <a:off x="580398" y="446576"/>
            <a:ext cx="1222129" cy="461665"/>
          </a:xfrm>
          <a:prstGeom prst="rect">
            <a:avLst/>
          </a:prstGeom>
          <a:noFill/>
        </p:spPr>
        <p:txBody>
          <a:bodyPr wrap="none" rtlCol="0">
            <a:spAutoFit/>
          </a:bodyPr>
          <a:lstStyle/>
          <a:p>
            <a:r>
              <a:rPr lang="en-US" altLang="zh-CN" sz="2400" dirty="0">
                <a:latin typeface="微软雅黑" panose="020B0503020204020204" pitchFamily="34" charset="-122"/>
                <a:ea typeface="微软雅黑" panose="020B0503020204020204" pitchFamily="34" charset="-122"/>
              </a:rPr>
              <a:t>Results</a:t>
            </a:r>
            <a:endParaRPr lang="zh-CN" altLang="en-US" sz="2400" dirty="0">
              <a:latin typeface="微软雅黑" panose="020B0503020204020204" pitchFamily="34" charset="-122"/>
              <a:ea typeface="微软雅黑" panose="020B0503020204020204" pitchFamily="34" charset="-122"/>
            </a:endParaRPr>
          </a:p>
        </p:txBody>
      </p:sp>
      <p:pic>
        <p:nvPicPr>
          <p:cNvPr id="3" name="图片 2">
            <a:extLst>
              <a:ext uri="{FF2B5EF4-FFF2-40B4-BE49-F238E27FC236}">
                <a16:creationId xmlns:a16="http://schemas.microsoft.com/office/drawing/2014/main" id="{C509C5A0-757C-40AB-B990-2CC1841069F5}"/>
              </a:ext>
            </a:extLst>
          </p:cNvPr>
          <p:cNvPicPr>
            <a:picLocks noChangeAspect="1"/>
          </p:cNvPicPr>
          <p:nvPr/>
        </p:nvPicPr>
        <p:blipFill rotWithShape="1">
          <a:blip r:embed="rId3"/>
          <a:srcRect l="13401" r="6900" b="3854"/>
          <a:stretch/>
        </p:blipFill>
        <p:spPr>
          <a:xfrm>
            <a:off x="441649" y="1457131"/>
            <a:ext cx="5223194" cy="3943738"/>
          </a:xfrm>
          <a:prstGeom prst="rect">
            <a:avLst/>
          </a:prstGeom>
        </p:spPr>
      </p:pic>
      <p:pic>
        <p:nvPicPr>
          <p:cNvPr id="8" name="图片 7">
            <a:extLst>
              <a:ext uri="{FF2B5EF4-FFF2-40B4-BE49-F238E27FC236}">
                <a16:creationId xmlns:a16="http://schemas.microsoft.com/office/drawing/2014/main" id="{B0967994-E579-44F4-8F01-D1F766653BFD}"/>
              </a:ext>
            </a:extLst>
          </p:cNvPr>
          <p:cNvPicPr>
            <a:picLocks noChangeAspect="1"/>
          </p:cNvPicPr>
          <p:nvPr/>
        </p:nvPicPr>
        <p:blipFill>
          <a:blip r:embed="rId4"/>
          <a:stretch>
            <a:fillRect/>
          </a:stretch>
        </p:blipFill>
        <p:spPr>
          <a:xfrm>
            <a:off x="5607323" y="908241"/>
            <a:ext cx="5911178" cy="4703922"/>
          </a:xfrm>
          <a:prstGeom prst="rect">
            <a:avLst/>
          </a:prstGeom>
        </p:spPr>
      </p:pic>
      <p:sp>
        <p:nvSpPr>
          <p:cNvPr id="10" name="灯片编号占位符 9">
            <a:extLst>
              <a:ext uri="{FF2B5EF4-FFF2-40B4-BE49-F238E27FC236}">
                <a16:creationId xmlns:a16="http://schemas.microsoft.com/office/drawing/2014/main" id="{7859BAB5-ACA6-4EAA-BD8B-F5461B128010}"/>
              </a:ext>
            </a:extLst>
          </p:cNvPr>
          <p:cNvSpPr>
            <a:spLocks noGrp="1"/>
          </p:cNvSpPr>
          <p:nvPr>
            <p:ph type="sldNum" sz="quarter" idx="12"/>
          </p:nvPr>
        </p:nvSpPr>
        <p:spPr/>
        <p:txBody>
          <a:bodyPr/>
          <a:lstStyle/>
          <a:p>
            <a:fld id="{A93D3011-1899-4CA5-B311-166E41C952BA}" type="slidenum">
              <a:rPr lang="zh-CN" altLang="en-US" smtClean="0"/>
              <a:t>19</a:t>
            </a:fld>
            <a:endParaRPr lang="zh-CN" altLang="en-US"/>
          </a:p>
        </p:txBody>
      </p:sp>
    </p:spTree>
    <p:extLst>
      <p:ext uri="{BB962C8B-B14F-4D97-AF65-F5344CB8AC3E}">
        <p14:creationId xmlns:p14="http://schemas.microsoft.com/office/powerpoint/2010/main" val="30652194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9D19194E-C1B9-4CDF-8915-9BE822ADF387}"/>
              </a:ext>
            </a:extLst>
          </p:cNvPr>
          <p:cNvSpPr>
            <a:spLocks noGrp="1"/>
          </p:cNvSpPr>
          <p:nvPr>
            <p:ph type="sldNum" sz="quarter" idx="12"/>
          </p:nvPr>
        </p:nvSpPr>
        <p:spPr/>
        <p:txBody>
          <a:bodyPr/>
          <a:lstStyle/>
          <a:p>
            <a:fld id="{A93D3011-1899-4CA5-B311-166E41C952BA}" type="slidenum">
              <a:rPr lang="zh-CN" altLang="en-US" smtClean="0"/>
              <a:t>2</a:t>
            </a:fld>
            <a:endParaRPr lang="zh-CN" altLang="en-US"/>
          </a:p>
        </p:txBody>
      </p:sp>
      <p:sp>
        <p:nvSpPr>
          <p:cNvPr id="5" name="文本框 4">
            <a:extLst>
              <a:ext uri="{FF2B5EF4-FFF2-40B4-BE49-F238E27FC236}">
                <a16:creationId xmlns:a16="http://schemas.microsoft.com/office/drawing/2014/main" id="{6A7470EC-7F60-4296-819B-2C4AD4B408C9}"/>
              </a:ext>
            </a:extLst>
          </p:cNvPr>
          <p:cNvSpPr txBox="1"/>
          <p:nvPr/>
        </p:nvSpPr>
        <p:spPr>
          <a:xfrm>
            <a:off x="580398" y="446576"/>
            <a:ext cx="2463495" cy="461665"/>
          </a:xfrm>
          <a:prstGeom prst="rect">
            <a:avLst/>
          </a:prstGeom>
          <a:noFill/>
        </p:spPr>
        <p:txBody>
          <a:bodyPr wrap="none" rtlCol="0">
            <a:spAutoFit/>
          </a:bodyPr>
          <a:lstStyle/>
          <a:p>
            <a:r>
              <a:rPr lang="en-US" altLang="zh-CN" sz="2400" dirty="0">
                <a:latin typeface="微软雅黑" panose="020B0503020204020204" pitchFamily="34" charset="-122"/>
                <a:ea typeface="微软雅黑" panose="020B0503020204020204" pitchFamily="34" charset="-122"/>
              </a:rPr>
              <a:t>Theory of Mind</a:t>
            </a:r>
            <a:endParaRPr lang="zh-CN" altLang="en-US" sz="2400" dirty="0">
              <a:latin typeface="微软雅黑" panose="020B0503020204020204" pitchFamily="34" charset="-122"/>
              <a:ea typeface="微软雅黑" panose="020B0503020204020204" pitchFamily="34" charset="-122"/>
            </a:endParaRPr>
          </a:p>
        </p:txBody>
      </p:sp>
      <p:sp>
        <p:nvSpPr>
          <p:cNvPr id="7" name="文本框 6">
            <a:extLst>
              <a:ext uri="{FF2B5EF4-FFF2-40B4-BE49-F238E27FC236}">
                <a16:creationId xmlns:a16="http://schemas.microsoft.com/office/drawing/2014/main" id="{AFDC4683-ED11-4B0B-BAC0-8CC873F17C77}"/>
              </a:ext>
            </a:extLst>
          </p:cNvPr>
          <p:cNvSpPr txBox="1"/>
          <p:nvPr/>
        </p:nvSpPr>
        <p:spPr>
          <a:xfrm>
            <a:off x="1310952" y="1626551"/>
            <a:ext cx="8280918" cy="2169825"/>
          </a:xfrm>
          <a:prstGeom prst="rect">
            <a:avLst/>
          </a:prstGeom>
          <a:noFill/>
        </p:spPr>
        <p:txBody>
          <a:bodyPr wrap="square">
            <a:spAutoFit/>
          </a:bodyPr>
          <a:lstStyle/>
          <a:p>
            <a:pPr marL="0" marR="0">
              <a:lnSpc>
                <a:spcPct val="150000"/>
              </a:lnSpc>
              <a:spcBef>
                <a:spcPts val="0"/>
              </a:spcBef>
              <a:spcAft>
                <a:spcPts val="0"/>
              </a:spcAft>
            </a:pPr>
            <a:r>
              <a:rPr lang="zh-CN" altLang="zh-CN" dirty="0">
                <a:solidFill>
                  <a:srgbClr val="000000"/>
                </a:solidFill>
                <a:ea typeface="Microsoft YaHei" panose="020B0503020204020204" pitchFamily="34" charset="-122"/>
              </a:rPr>
              <a:t>心理理论就是指个体凭借一定的知识系统对自身或他人的心理状态进行推测，并据此对行为做出因果性解释与预测的能力。</a:t>
            </a:r>
            <a:endParaRPr lang="en-US" altLang="zh-CN" dirty="0">
              <a:solidFill>
                <a:srgbClr val="000000"/>
              </a:solidFill>
              <a:ea typeface="Microsoft YaHei" panose="020B0503020204020204" pitchFamily="34" charset="-122"/>
            </a:endParaRPr>
          </a:p>
          <a:p>
            <a:pPr marL="285750" marR="0" indent="-285750">
              <a:lnSpc>
                <a:spcPct val="150000"/>
              </a:lnSpc>
              <a:spcBef>
                <a:spcPts val="0"/>
              </a:spcBef>
              <a:spcAft>
                <a:spcPts val="0"/>
              </a:spcAft>
              <a:buFont typeface="Arial" panose="020B0604020202020204" pitchFamily="34" charset="0"/>
              <a:buChar char="•"/>
            </a:pPr>
            <a:r>
              <a:rPr lang="zh-CN" altLang="zh-CN" dirty="0">
                <a:solidFill>
                  <a:srgbClr val="000000"/>
                </a:solidFill>
                <a:ea typeface="Microsoft YaHei" panose="020B0503020204020204" pitchFamily="34" charset="-122"/>
              </a:rPr>
              <a:t>推测人的心理状态</a:t>
            </a:r>
          </a:p>
          <a:p>
            <a:pPr marL="285750" indent="-285750" rtl="0" fontAlgn="ctr">
              <a:lnSpc>
                <a:spcPct val="150000"/>
              </a:lnSpc>
              <a:spcBef>
                <a:spcPts val="0"/>
              </a:spcBef>
              <a:spcAft>
                <a:spcPts val="0"/>
              </a:spcAft>
              <a:buFont typeface="Arial" panose="020B0604020202020204" pitchFamily="34" charset="0"/>
              <a:buChar char="•"/>
            </a:pPr>
            <a:r>
              <a:rPr lang="zh-CN" altLang="zh-CN" dirty="0">
                <a:solidFill>
                  <a:srgbClr val="000000"/>
                </a:solidFill>
                <a:ea typeface="Microsoft YaHei" panose="020B0503020204020204" pitchFamily="34" charset="-122"/>
              </a:rPr>
              <a:t>预测人的行为</a:t>
            </a:r>
          </a:p>
          <a:p>
            <a:pPr marL="285750" indent="-285750" rtl="0" fontAlgn="ctr">
              <a:lnSpc>
                <a:spcPct val="150000"/>
              </a:lnSpc>
              <a:spcBef>
                <a:spcPts val="0"/>
              </a:spcBef>
              <a:spcAft>
                <a:spcPts val="0"/>
              </a:spcAft>
              <a:buFont typeface="Arial" panose="020B0604020202020204" pitchFamily="34" charset="0"/>
              <a:buChar char="•"/>
            </a:pPr>
            <a:r>
              <a:rPr lang="zh-CN" altLang="zh-CN" dirty="0">
                <a:solidFill>
                  <a:srgbClr val="000000"/>
                </a:solidFill>
                <a:ea typeface="Microsoft YaHei" panose="020B0503020204020204" pitchFamily="34" charset="-122"/>
              </a:rPr>
              <a:t>理解</a:t>
            </a:r>
            <a:r>
              <a:rPr lang="en-US" altLang="zh-CN" dirty="0">
                <a:solidFill>
                  <a:srgbClr val="000000"/>
                </a:solidFill>
                <a:ea typeface="Microsoft YaHei" panose="020B0503020204020204" pitchFamily="34" charset="-122"/>
              </a:rPr>
              <a:t> </a:t>
            </a:r>
            <a:r>
              <a:rPr lang="en-US" altLang="zh-CN" dirty="0" err="1">
                <a:solidFill>
                  <a:srgbClr val="000000"/>
                </a:solidFill>
                <a:ea typeface="Microsoft YaHei" panose="020B0503020204020204" pitchFamily="34" charset="-122"/>
              </a:rPr>
              <a:t>fasle</a:t>
            </a:r>
            <a:r>
              <a:rPr lang="en-US" altLang="zh-CN" dirty="0">
                <a:solidFill>
                  <a:srgbClr val="000000"/>
                </a:solidFill>
                <a:ea typeface="Microsoft YaHei" panose="020B0503020204020204" pitchFamily="34" charset="-122"/>
              </a:rPr>
              <a:t> belief </a:t>
            </a:r>
            <a:endParaRPr lang="zh-CN" altLang="zh-CN" dirty="0">
              <a:solidFill>
                <a:srgbClr val="000000"/>
              </a:solidFill>
              <a:ea typeface="Microsoft YaHei" panose="020B0503020204020204" pitchFamily="34" charset="-122"/>
            </a:endParaRPr>
          </a:p>
        </p:txBody>
      </p:sp>
    </p:spTree>
    <p:extLst>
      <p:ext uri="{BB962C8B-B14F-4D97-AF65-F5344CB8AC3E}">
        <p14:creationId xmlns:p14="http://schemas.microsoft.com/office/powerpoint/2010/main" val="36478588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4513B90B-757B-4CF5-92C3-B93A3E4917C0}"/>
              </a:ext>
            </a:extLst>
          </p:cNvPr>
          <p:cNvSpPr txBox="1"/>
          <p:nvPr/>
        </p:nvSpPr>
        <p:spPr>
          <a:xfrm>
            <a:off x="650209" y="6306479"/>
            <a:ext cx="10223064" cy="646331"/>
          </a:xfrm>
          <a:prstGeom prst="rect">
            <a:avLst/>
          </a:prstGeom>
          <a:noFill/>
        </p:spPr>
        <p:txBody>
          <a:bodyPr wrap="square">
            <a:spAutoFit/>
          </a:bodyPr>
          <a:lstStyle/>
          <a:p>
            <a:pPr marL="0" marR="0">
              <a:spcBef>
                <a:spcPts val="0"/>
              </a:spcBef>
              <a:spcAft>
                <a:spcPts val="0"/>
              </a:spcAft>
            </a:pPr>
            <a:r>
              <a:rPr lang="en-US" altLang="zh-CN" dirty="0">
                <a:latin typeface="微软雅黑" panose="020B0503020204020204" pitchFamily="34" charset="-122"/>
                <a:ea typeface="微软雅黑" panose="020B0503020204020204" pitchFamily="34" charset="-122"/>
              </a:rPr>
              <a:t>AGENT: A Benchmark for Core Psychological Reasoning</a:t>
            </a:r>
            <a:r>
              <a:rPr lang="zh-CN" altLang="zh-CN" dirty="0">
                <a:latin typeface="微软雅黑" panose="020B0503020204020204" pitchFamily="34" charset="-122"/>
                <a:ea typeface="微软雅黑" panose="020B0503020204020204" pitchFamily="34" charset="-122"/>
              </a:rPr>
              <a:t>ICML 2021</a:t>
            </a:r>
          </a:p>
          <a:p>
            <a:pPr marL="0" marR="0">
              <a:spcBef>
                <a:spcPts val="0"/>
              </a:spcBef>
              <a:spcAft>
                <a:spcPts val="0"/>
              </a:spcAft>
            </a:pPr>
            <a:endParaRPr lang="zh-CN" altLang="zh-CN" sz="1800" dirty="0">
              <a:effectLst/>
              <a:latin typeface="微软雅黑" panose="020B0503020204020204" pitchFamily="34" charset="-122"/>
              <a:ea typeface="微软雅黑" panose="020B0503020204020204" pitchFamily="34" charset="-122"/>
            </a:endParaRPr>
          </a:p>
        </p:txBody>
      </p:sp>
      <p:pic>
        <p:nvPicPr>
          <p:cNvPr id="3" name="图片 2">
            <a:extLst>
              <a:ext uri="{FF2B5EF4-FFF2-40B4-BE49-F238E27FC236}">
                <a16:creationId xmlns:a16="http://schemas.microsoft.com/office/drawing/2014/main" id="{ED83A7BA-BB77-4337-93EA-01EABE88ADF7}"/>
              </a:ext>
            </a:extLst>
          </p:cNvPr>
          <p:cNvPicPr>
            <a:picLocks noChangeAspect="1"/>
          </p:cNvPicPr>
          <p:nvPr/>
        </p:nvPicPr>
        <p:blipFill>
          <a:blip r:embed="rId3"/>
          <a:stretch>
            <a:fillRect/>
          </a:stretch>
        </p:blipFill>
        <p:spPr>
          <a:xfrm>
            <a:off x="841310" y="1427688"/>
            <a:ext cx="10512490" cy="2818346"/>
          </a:xfrm>
          <a:prstGeom prst="rect">
            <a:avLst/>
          </a:prstGeom>
        </p:spPr>
      </p:pic>
      <p:sp>
        <p:nvSpPr>
          <p:cNvPr id="5" name="灯片编号占位符 4">
            <a:extLst>
              <a:ext uri="{FF2B5EF4-FFF2-40B4-BE49-F238E27FC236}">
                <a16:creationId xmlns:a16="http://schemas.microsoft.com/office/drawing/2014/main" id="{35B81713-87A1-4797-861B-4C01E6985612}"/>
              </a:ext>
            </a:extLst>
          </p:cNvPr>
          <p:cNvSpPr>
            <a:spLocks noGrp="1"/>
          </p:cNvSpPr>
          <p:nvPr>
            <p:ph type="sldNum" sz="quarter" idx="12"/>
          </p:nvPr>
        </p:nvSpPr>
        <p:spPr/>
        <p:txBody>
          <a:bodyPr/>
          <a:lstStyle/>
          <a:p>
            <a:fld id="{A93D3011-1899-4CA5-B311-166E41C952BA}" type="slidenum">
              <a:rPr lang="zh-CN" altLang="en-US" smtClean="0"/>
              <a:t>20</a:t>
            </a:fld>
            <a:endParaRPr lang="zh-CN" altLang="en-US"/>
          </a:p>
        </p:txBody>
      </p:sp>
    </p:spTree>
    <p:extLst>
      <p:ext uri="{BB962C8B-B14F-4D97-AF65-F5344CB8AC3E}">
        <p14:creationId xmlns:p14="http://schemas.microsoft.com/office/powerpoint/2010/main" val="17922742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4513B90B-757B-4CF5-92C3-B93A3E4917C0}"/>
              </a:ext>
            </a:extLst>
          </p:cNvPr>
          <p:cNvSpPr txBox="1"/>
          <p:nvPr/>
        </p:nvSpPr>
        <p:spPr>
          <a:xfrm>
            <a:off x="650209" y="6306479"/>
            <a:ext cx="10223064" cy="646331"/>
          </a:xfrm>
          <a:prstGeom prst="rect">
            <a:avLst/>
          </a:prstGeom>
          <a:noFill/>
        </p:spPr>
        <p:txBody>
          <a:bodyPr wrap="square">
            <a:spAutoFit/>
          </a:bodyPr>
          <a:lstStyle/>
          <a:p>
            <a:pPr marL="0" marR="0">
              <a:spcBef>
                <a:spcPts val="0"/>
              </a:spcBef>
              <a:spcAft>
                <a:spcPts val="0"/>
              </a:spcAft>
            </a:pPr>
            <a:r>
              <a:rPr lang="en-US" altLang="zh-CN" dirty="0">
                <a:latin typeface="微软雅黑" panose="020B0503020204020204" pitchFamily="34" charset="-122"/>
                <a:ea typeface="微软雅黑" panose="020B0503020204020204" pitchFamily="34" charset="-122"/>
              </a:rPr>
              <a:t>AGENT: A Benchmark for Core Psychological Reasoning</a:t>
            </a:r>
            <a:r>
              <a:rPr lang="zh-CN" altLang="zh-CN" dirty="0">
                <a:latin typeface="微软雅黑" panose="020B0503020204020204" pitchFamily="34" charset="-122"/>
                <a:ea typeface="微软雅黑" panose="020B0503020204020204" pitchFamily="34" charset="-122"/>
              </a:rPr>
              <a:t>ICML 2021</a:t>
            </a:r>
          </a:p>
          <a:p>
            <a:pPr marL="0" marR="0">
              <a:spcBef>
                <a:spcPts val="0"/>
              </a:spcBef>
              <a:spcAft>
                <a:spcPts val="0"/>
              </a:spcAft>
            </a:pPr>
            <a:endParaRPr lang="zh-CN" altLang="zh-CN" sz="1800" dirty="0">
              <a:effectLst/>
              <a:latin typeface="微软雅黑" panose="020B0503020204020204" pitchFamily="34" charset="-122"/>
              <a:ea typeface="微软雅黑" panose="020B0503020204020204" pitchFamily="34" charset="-122"/>
            </a:endParaRPr>
          </a:p>
        </p:txBody>
      </p:sp>
      <p:sp>
        <p:nvSpPr>
          <p:cNvPr id="5" name="文本框 4">
            <a:extLst>
              <a:ext uri="{FF2B5EF4-FFF2-40B4-BE49-F238E27FC236}">
                <a16:creationId xmlns:a16="http://schemas.microsoft.com/office/drawing/2014/main" id="{5E597842-745C-4FEC-AC92-EC061753A42D}"/>
              </a:ext>
            </a:extLst>
          </p:cNvPr>
          <p:cNvSpPr txBox="1"/>
          <p:nvPr/>
        </p:nvSpPr>
        <p:spPr>
          <a:xfrm>
            <a:off x="580398" y="446576"/>
            <a:ext cx="1306768" cy="461665"/>
          </a:xfrm>
          <a:prstGeom prst="rect">
            <a:avLst/>
          </a:prstGeom>
          <a:noFill/>
        </p:spPr>
        <p:txBody>
          <a:bodyPr wrap="none" rtlCol="0">
            <a:spAutoFit/>
          </a:bodyPr>
          <a:lstStyle/>
          <a:p>
            <a:r>
              <a:rPr lang="en-US" altLang="zh-CN" sz="2400" dirty="0">
                <a:latin typeface="微软雅黑" panose="020B0503020204020204" pitchFamily="34" charset="-122"/>
                <a:ea typeface="微软雅黑" panose="020B0503020204020204" pitchFamily="34" charset="-122"/>
              </a:rPr>
              <a:t>Dataset</a:t>
            </a:r>
            <a:endParaRPr lang="zh-CN" altLang="en-US" sz="2400" dirty="0">
              <a:latin typeface="微软雅黑" panose="020B0503020204020204" pitchFamily="34" charset="-122"/>
              <a:ea typeface="微软雅黑" panose="020B0503020204020204" pitchFamily="34" charset="-122"/>
            </a:endParaRPr>
          </a:p>
        </p:txBody>
      </p:sp>
      <p:pic>
        <p:nvPicPr>
          <p:cNvPr id="2050" name="Picture 2" descr="RGB &#10;Segmentation ">
            <a:extLst>
              <a:ext uri="{FF2B5EF4-FFF2-40B4-BE49-F238E27FC236}">
                <a16:creationId xmlns:a16="http://schemas.microsoft.com/office/drawing/2014/main" id="{2B26896A-AC22-4E12-BD67-A81DF53A62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6076" y="3413229"/>
            <a:ext cx="4766389" cy="1643963"/>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6">
            <a:extLst>
              <a:ext uri="{FF2B5EF4-FFF2-40B4-BE49-F238E27FC236}">
                <a16:creationId xmlns:a16="http://schemas.microsoft.com/office/drawing/2014/main" id="{4404ED51-F74D-4DDF-844A-B98303641F58}"/>
              </a:ext>
            </a:extLst>
          </p:cNvPr>
          <p:cNvSpPr txBox="1"/>
          <p:nvPr/>
        </p:nvSpPr>
        <p:spPr>
          <a:xfrm>
            <a:off x="650209" y="1677683"/>
            <a:ext cx="6096000" cy="369332"/>
          </a:xfrm>
          <a:prstGeom prst="rect">
            <a:avLst/>
          </a:prstGeom>
          <a:noFill/>
        </p:spPr>
        <p:txBody>
          <a:bodyPr wrap="square">
            <a:spAutoFit/>
          </a:bodyPr>
          <a:lstStyle/>
          <a:p>
            <a:endParaRPr lang="zh-CN" altLang="en-US" dirty="0"/>
          </a:p>
        </p:txBody>
      </p:sp>
      <p:pic>
        <p:nvPicPr>
          <p:cNvPr id="8" name="图片 7">
            <a:extLst>
              <a:ext uri="{FF2B5EF4-FFF2-40B4-BE49-F238E27FC236}">
                <a16:creationId xmlns:a16="http://schemas.microsoft.com/office/drawing/2014/main" id="{24A57DD2-099E-438C-B946-F4AFFEE28334}"/>
              </a:ext>
            </a:extLst>
          </p:cNvPr>
          <p:cNvPicPr>
            <a:picLocks noChangeAspect="1"/>
          </p:cNvPicPr>
          <p:nvPr/>
        </p:nvPicPr>
        <p:blipFill>
          <a:blip r:embed="rId4"/>
          <a:stretch>
            <a:fillRect/>
          </a:stretch>
        </p:blipFill>
        <p:spPr>
          <a:xfrm>
            <a:off x="5430910" y="3264013"/>
            <a:ext cx="6096001" cy="2663759"/>
          </a:xfrm>
          <a:prstGeom prst="rect">
            <a:avLst/>
          </a:prstGeom>
        </p:spPr>
      </p:pic>
      <p:sp>
        <p:nvSpPr>
          <p:cNvPr id="3" name="灯片编号占位符 2">
            <a:extLst>
              <a:ext uri="{FF2B5EF4-FFF2-40B4-BE49-F238E27FC236}">
                <a16:creationId xmlns:a16="http://schemas.microsoft.com/office/drawing/2014/main" id="{0674B685-72DE-4157-AE15-C8AAA8D4EEAF}"/>
              </a:ext>
            </a:extLst>
          </p:cNvPr>
          <p:cNvSpPr>
            <a:spLocks noGrp="1"/>
          </p:cNvSpPr>
          <p:nvPr>
            <p:ph type="sldNum" sz="quarter" idx="12"/>
          </p:nvPr>
        </p:nvSpPr>
        <p:spPr/>
        <p:txBody>
          <a:bodyPr/>
          <a:lstStyle/>
          <a:p>
            <a:fld id="{A93D3011-1899-4CA5-B311-166E41C952BA}" type="slidenum">
              <a:rPr lang="zh-CN" altLang="en-US" smtClean="0"/>
              <a:t>21</a:t>
            </a:fld>
            <a:endParaRPr lang="zh-CN" altLang="en-US"/>
          </a:p>
        </p:txBody>
      </p:sp>
      <p:sp>
        <p:nvSpPr>
          <p:cNvPr id="10" name="文本框 9">
            <a:extLst>
              <a:ext uri="{FF2B5EF4-FFF2-40B4-BE49-F238E27FC236}">
                <a16:creationId xmlns:a16="http://schemas.microsoft.com/office/drawing/2014/main" id="{E0A47BF4-E6D4-494F-9C81-1C378C7327C3}"/>
              </a:ext>
            </a:extLst>
          </p:cNvPr>
          <p:cNvSpPr txBox="1"/>
          <p:nvPr/>
        </p:nvSpPr>
        <p:spPr>
          <a:xfrm>
            <a:off x="844508" y="1271341"/>
            <a:ext cx="8254481" cy="1846659"/>
          </a:xfrm>
          <a:prstGeom prst="rect">
            <a:avLst/>
          </a:prstGeom>
          <a:noFill/>
        </p:spPr>
        <p:txBody>
          <a:bodyPr wrap="square">
            <a:spAutoFit/>
          </a:bodyPr>
          <a:lstStyle/>
          <a:p>
            <a:r>
              <a:rPr lang="zh-CN" altLang="en-US" dirty="0"/>
              <a:t>AGENT (Action, Goal, Efficiency, </a:t>
            </a:r>
            <a:r>
              <a:rPr lang="en-US" altLang="zh-CN" dirty="0"/>
              <a:t>c</a:t>
            </a:r>
            <a:r>
              <a:rPr lang="zh-CN" altLang="en-US" dirty="0"/>
              <a:t>o</a:t>
            </a:r>
            <a:r>
              <a:rPr lang="en-US" altLang="zh-CN" dirty="0"/>
              <a:t>N</a:t>
            </a:r>
            <a:r>
              <a:rPr lang="zh-CN" altLang="en-US" dirty="0"/>
              <a:t>straint, u</a:t>
            </a:r>
            <a:r>
              <a:rPr lang="en-US" altLang="zh-CN" dirty="0"/>
              <a:t>T</a:t>
            </a:r>
            <a:r>
              <a:rPr lang="zh-CN" altLang="en-US" dirty="0"/>
              <a:t>ility)</a:t>
            </a:r>
            <a:endParaRPr lang="en-US" altLang="zh-CN" dirty="0"/>
          </a:p>
          <a:p>
            <a:r>
              <a:rPr lang="en-US" altLang="zh-CN" sz="1800" dirty="0">
                <a:effectLst/>
                <a:ea typeface="Calibri" panose="020F0502020204030204" pitchFamily="34" charset="0"/>
              </a:rPr>
              <a:t>8400 videos</a:t>
            </a:r>
            <a:r>
              <a:rPr lang="zh-CN" altLang="zh-CN" sz="1800" dirty="0">
                <a:effectLst/>
                <a:ea typeface="Microsoft YaHei" panose="020B0503020204020204" pitchFamily="34" charset="-122"/>
              </a:rPr>
              <a:t>，</a:t>
            </a:r>
            <a:r>
              <a:rPr lang="en-US" altLang="zh-CN" sz="1800" dirty="0">
                <a:effectLst/>
                <a:ea typeface="Calibri" panose="020F0502020204030204" pitchFamily="34" charset="0"/>
              </a:rPr>
              <a:t>5.6s ~ 25.2s  ,3360 trials</a:t>
            </a:r>
            <a:endParaRPr lang="zh-CN" altLang="en-US" dirty="0"/>
          </a:p>
          <a:p>
            <a:endParaRPr lang="en-US" altLang="zh-CN" sz="1800" b="1" dirty="0">
              <a:effectLst/>
              <a:ea typeface="Calibri" panose="020F0502020204030204" pitchFamily="34" charset="0"/>
            </a:endParaRPr>
          </a:p>
          <a:p>
            <a:endParaRPr lang="zh-CN" altLang="en-US" b="1" dirty="0"/>
          </a:p>
          <a:p>
            <a:endParaRPr lang="zh-CN" altLang="en-US" sz="2400" dirty="0">
              <a:latin typeface="微软雅黑" panose="020B0503020204020204" pitchFamily="34" charset="-122"/>
              <a:ea typeface="微软雅黑" panose="020B0503020204020204" pitchFamily="34" charset="-122"/>
            </a:endParaRPr>
          </a:p>
          <a:p>
            <a:endParaRPr lang="zh-CN" altLang="en-US" dirty="0"/>
          </a:p>
        </p:txBody>
      </p:sp>
      <p:pic>
        <p:nvPicPr>
          <p:cNvPr id="11" name="图片 10">
            <a:extLst>
              <a:ext uri="{FF2B5EF4-FFF2-40B4-BE49-F238E27FC236}">
                <a16:creationId xmlns:a16="http://schemas.microsoft.com/office/drawing/2014/main" id="{7C3B9102-9EC0-4404-9A23-8C453A1D168C}"/>
              </a:ext>
            </a:extLst>
          </p:cNvPr>
          <p:cNvPicPr>
            <a:picLocks noChangeAspect="1"/>
          </p:cNvPicPr>
          <p:nvPr/>
        </p:nvPicPr>
        <p:blipFill rotWithShape="1">
          <a:blip r:embed="rId5"/>
          <a:srcRect t="10759" r="1141"/>
          <a:stretch/>
        </p:blipFill>
        <p:spPr>
          <a:xfrm>
            <a:off x="5761741" y="480668"/>
            <a:ext cx="5434340" cy="2783345"/>
          </a:xfrm>
          <a:prstGeom prst="rect">
            <a:avLst/>
          </a:prstGeom>
        </p:spPr>
      </p:pic>
    </p:spTree>
    <p:extLst>
      <p:ext uri="{BB962C8B-B14F-4D97-AF65-F5344CB8AC3E}">
        <p14:creationId xmlns:p14="http://schemas.microsoft.com/office/powerpoint/2010/main" val="29013672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6446C7F4-9196-4CD3-9B46-E299AFDD1D8C}"/>
              </a:ext>
            </a:extLst>
          </p:cNvPr>
          <p:cNvSpPr txBox="1"/>
          <p:nvPr/>
        </p:nvSpPr>
        <p:spPr>
          <a:xfrm>
            <a:off x="650209" y="6306479"/>
            <a:ext cx="10223064" cy="646331"/>
          </a:xfrm>
          <a:prstGeom prst="rect">
            <a:avLst/>
          </a:prstGeom>
          <a:noFill/>
        </p:spPr>
        <p:txBody>
          <a:bodyPr wrap="square">
            <a:spAutoFit/>
          </a:bodyPr>
          <a:lstStyle/>
          <a:p>
            <a:pPr marL="0" marR="0">
              <a:spcBef>
                <a:spcPts val="0"/>
              </a:spcBef>
              <a:spcAft>
                <a:spcPts val="0"/>
              </a:spcAft>
            </a:pPr>
            <a:r>
              <a:rPr lang="en-US" altLang="zh-CN" dirty="0">
                <a:latin typeface="微软雅黑" panose="020B0503020204020204" pitchFamily="34" charset="-122"/>
                <a:ea typeface="微软雅黑" panose="020B0503020204020204" pitchFamily="34" charset="-122"/>
              </a:rPr>
              <a:t>AGENT: A Benchmark for Core Psychological Reasoning</a:t>
            </a:r>
            <a:r>
              <a:rPr lang="zh-CN" altLang="zh-CN" dirty="0">
                <a:latin typeface="微软雅黑" panose="020B0503020204020204" pitchFamily="34" charset="-122"/>
                <a:ea typeface="微软雅黑" panose="020B0503020204020204" pitchFamily="34" charset="-122"/>
              </a:rPr>
              <a:t>ICML 2021</a:t>
            </a:r>
          </a:p>
          <a:p>
            <a:pPr marL="0" marR="0">
              <a:spcBef>
                <a:spcPts val="0"/>
              </a:spcBef>
              <a:spcAft>
                <a:spcPts val="0"/>
              </a:spcAft>
            </a:pPr>
            <a:endParaRPr lang="zh-CN" altLang="zh-CN" sz="1800" dirty="0">
              <a:effectLst/>
              <a:latin typeface="微软雅黑" panose="020B0503020204020204" pitchFamily="34" charset="-122"/>
              <a:ea typeface="微软雅黑" panose="020B0503020204020204" pitchFamily="34" charset="-122"/>
            </a:endParaRPr>
          </a:p>
        </p:txBody>
      </p:sp>
      <p:sp>
        <p:nvSpPr>
          <p:cNvPr id="7" name="文本框 6">
            <a:extLst>
              <a:ext uri="{FF2B5EF4-FFF2-40B4-BE49-F238E27FC236}">
                <a16:creationId xmlns:a16="http://schemas.microsoft.com/office/drawing/2014/main" id="{BA0BEFFB-F7A3-4E59-A7E3-619A1EB19EED}"/>
              </a:ext>
            </a:extLst>
          </p:cNvPr>
          <p:cNvSpPr txBox="1"/>
          <p:nvPr/>
        </p:nvSpPr>
        <p:spPr>
          <a:xfrm>
            <a:off x="580398" y="446576"/>
            <a:ext cx="3214341" cy="369332"/>
          </a:xfrm>
          <a:prstGeom prst="rect">
            <a:avLst/>
          </a:prstGeom>
          <a:noFill/>
        </p:spPr>
        <p:txBody>
          <a:bodyPr wrap="none" rtlCol="0">
            <a:spAutoFit/>
          </a:bodyPr>
          <a:lstStyle/>
          <a:p>
            <a:r>
              <a:rPr lang="en-US" altLang="zh-CN" sz="1800" b="1" dirty="0">
                <a:effectLst/>
                <a:ea typeface="Calibri" panose="020F0502020204030204" pitchFamily="34" charset="0"/>
              </a:rPr>
              <a:t>Scenario 1: Goal Preferences.</a:t>
            </a:r>
            <a:endParaRPr lang="zh-CN" altLang="en-US" sz="2400" dirty="0">
              <a:latin typeface="微软雅黑" panose="020B0503020204020204" pitchFamily="34" charset="-122"/>
              <a:ea typeface="微软雅黑" panose="020B0503020204020204" pitchFamily="34" charset="-122"/>
            </a:endParaRPr>
          </a:p>
        </p:txBody>
      </p:sp>
      <p:pic>
        <p:nvPicPr>
          <p:cNvPr id="4098" name="Picture 2" descr="A &#10;Scenario 1: Goal Preferences &#10;Type 1.2 &#10;Type 1.1 &#10;Equal cost in tam. &#10;Equal Cost in farm &#10;Equal cost in test &#10;Low goal cost in test &#10;Type 1.3 &#10;High goal cost in tam. &#10;Equal cost in test &#10;Type 1.4 &#10;High goal cost in tam. &#10;Low goal cost in test ">
            <a:extLst>
              <a:ext uri="{FF2B5EF4-FFF2-40B4-BE49-F238E27FC236}">
                <a16:creationId xmlns:a16="http://schemas.microsoft.com/office/drawing/2014/main" id="{49E3F018-BD5D-4621-A370-B6D7B3734A0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8940" r="313"/>
          <a:stretch/>
        </p:blipFill>
        <p:spPr bwMode="auto">
          <a:xfrm>
            <a:off x="802432" y="1667069"/>
            <a:ext cx="6742923" cy="3907464"/>
          </a:xfrm>
          <a:prstGeom prst="rect">
            <a:avLst/>
          </a:prstGeom>
          <a:noFill/>
          <a:extLst>
            <a:ext uri="{909E8E84-426E-40DD-AFC4-6F175D3DCCD1}">
              <a14:hiddenFill xmlns:a14="http://schemas.microsoft.com/office/drawing/2010/main">
                <a:solidFill>
                  <a:srgbClr val="FFFFFF"/>
                </a:solidFill>
              </a14:hiddenFill>
            </a:ext>
          </a:extLst>
        </p:spPr>
      </p:pic>
      <p:pic>
        <p:nvPicPr>
          <p:cNvPr id="9" name="图片 8">
            <a:extLst>
              <a:ext uri="{FF2B5EF4-FFF2-40B4-BE49-F238E27FC236}">
                <a16:creationId xmlns:a16="http://schemas.microsoft.com/office/drawing/2014/main" id="{C60DF0F8-77B5-43FE-9A39-31A99FE4C9EB}"/>
              </a:ext>
            </a:extLst>
          </p:cNvPr>
          <p:cNvPicPr>
            <a:picLocks noChangeAspect="1"/>
          </p:cNvPicPr>
          <p:nvPr/>
        </p:nvPicPr>
        <p:blipFill>
          <a:blip r:embed="rId4"/>
          <a:stretch>
            <a:fillRect/>
          </a:stretch>
        </p:blipFill>
        <p:spPr>
          <a:xfrm>
            <a:off x="7428820" y="1667069"/>
            <a:ext cx="765781" cy="2745466"/>
          </a:xfrm>
          <a:prstGeom prst="rect">
            <a:avLst/>
          </a:prstGeom>
        </p:spPr>
      </p:pic>
      <p:sp>
        <p:nvSpPr>
          <p:cNvPr id="3" name="灯片编号占位符 2">
            <a:extLst>
              <a:ext uri="{FF2B5EF4-FFF2-40B4-BE49-F238E27FC236}">
                <a16:creationId xmlns:a16="http://schemas.microsoft.com/office/drawing/2014/main" id="{191A5F88-FB6B-422A-96F5-84C01E63FA67}"/>
              </a:ext>
            </a:extLst>
          </p:cNvPr>
          <p:cNvSpPr>
            <a:spLocks noGrp="1"/>
          </p:cNvSpPr>
          <p:nvPr>
            <p:ph type="sldNum" sz="quarter" idx="12"/>
          </p:nvPr>
        </p:nvSpPr>
        <p:spPr/>
        <p:txBody>
          <a:bodyPr/>
          <a:lstStyle/>
          <a:p>
            <a:fld id="{A93D3011-1899-4CA5-B311-166E41C952BA}" type="slidenum">
              <a:rPr lang="zh-CN" altLang="en-US" smtClean="0"/>
              <a:t>22</a:t>
            </a:fld>
            <a:endParaRPr lang="zh-CN" altLang="en-US"/>
          </a:p>
        </p:txBody>
      </p:sp>
    </p:spTree>
    <p:extLst>
      <p:ext uri="{BB962C8B-B14F-4D97-AF65-F5344CB8AC3E}">
        <p14:creationId xmlns:p14="http://schemas.microsoft.com/office/powerpoint/2010/main" val="8919351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6446C7F4-9196-4CD3-9B46-E299AFDD1D8C}"/>
              </a:ext>
            </a:extLst>
          </p:cNvPr>
          <p:cNvSpPr txBox="1"/>
          <p:nvPr/>
        </p:nvSpPr>
        <p:spPr>
          <a:xfrm>
            <a:off x="650209" y="6306479"/>
            <a:ext cx="10223064" cy="646331"/>
          </a:xfrm>
          <a:prstGeom prst="rect">
            <a:avLst/>
          </a:prstGeom>
          <a:noFill/>
        </p:spPr>
        <p:txBody>
          <a:bodyPr wrap="square">
            <a:spAutoFit/>
          </a:bodyPr>
          <a:lstStyle/>
          <a:p>
            <a:pPr marL="0" marR="0">
              <a:spcBef>
                <a:spcPts val="0"/>
              </a:spcBef>
              <a:spcAft>
                <a:spcPts val="0"/>
              </a:spcAft>
            </a:pPr>
            <a:r>
              <a:rPr lang="en-US" altLang="zh-CN" dirty="0">
                <a:latin typeface="微软雅黑" panose="020B0503020204020204" pitchFamily="34" charset="-122"/>
                <a:ea typeface="微软雅黑" panose="020B0503020204020204" pitchFamily="34" charset="-122"/>
              </a:rPr>
              <a:t>AGENT: A Benchmark for Core Psychological Reasoning  </a:t>
            </a:r>
            <a:r>
              <a:rPr lang="zh-CN" altLang="zh-CN" dirty="0">
                <a:latin typeface="微软雅黑" panose="020B0503020204020204" pitchFamily="34" charset="-122"/>
                <a:ea typeface="微软雅黑" panose="020B0503020204020204" pitchFamily="34" charset="-122"/>
              </a:rPr>
              <a:t>ICML 2021</a:t>
            </a:r>
          </a:p>
          <a:p>
            <a:pPr marL="0" marR="0">
              <a:spcBef>
                <a:spcPts val="0"/>
              </a:spcBef>
              <a:spcAft>
                <a:spcPts val="0"/>
              </a:spcAft>
            </a:pPr>
            <a:endParaRPr lang="zh-CN" altLang="zh-CN" sz="1800" dirty="0">
              <a:effectLst/>
              <a:latin typeface="微软雅黑" panose="020B0503020204020204" pitchFamily="34" charset="-122"/>
              <a:ea typeface="微软雅黑" panose="020B0503020204020204" pitchFamily="34" charset="-122"/>
            </a:endParaRPr>
          </a:p>
        </p:txBody>
      </p:sp>
      <p:sp>
        <p:nvSpPr>
          <p:cNvPr id="7" name="文本框 6">
            <a:extLst>
              <a:ext uri="{FF2B5EF4-FFF2-40B4-BE49-F238E27FC236}">
                <a16:creationId xmlns:a16="http://schemas.microsoft.com/office/drawing/2014/main" id="{BA0BEFFB-F7A3-4E59-A7E3-619A1EB19EED}"/>
              </a:ext>
            </a:extLst>
          </p:cNvPr>
          <p:cNvSpPr txBox="1"/>
          <p:nvPr/>
        </p:nvSpPr>
        <p:spPr>
          <a:xfrm>
            <a:off x="580398" y="446576"/>
            <a:ext cx="3214341" cy="369332"/>
          </a:xfrm>
          <a:prstGeom prst="rect">
            <a:avLst/>
          </a:prstGeom>
          <a:noFill/>
        </p:spPr>
        <p:txBody>
          <a:bodyPr wrap="none" rtlCol="0">
            <a:spAutoFit/>
          </a:bodyPr>
          <a:lstStyle/>
          <a:p>
            <a:r>
              <a:rPr lang="en-US" altLang="zh-CN" sz="1800" b="1" dirty="0">
                <a:effectLst/>
                <a:ea typeface="Calibri" panose="020F0502020204030204" pitchFamily="34" charset="0"/>
              </a:rPr>
              <a:t>Scenario 2: Action Efficiency.</a:t>
            </a:r>
            <a:endParaRPr lang="zh-CN" altLang="en-US" sz="2400" dirty="0">
              <a:latin typeface="微软雅黑" panose="020B0503020204020204" pitchFamily="34" charset="-122"/>
              <a:ea typeface="微软雅黑" panose="020B0503020204020204" pitchFamily="34" charset="-122"/>
            </a:endParaRPr>
          </a:p>
        </p:txBody>
      </p:sp>
      <p:pic>
        <p:nvPicPr>
          <p:cNvPr id="9" name="图片 8">
            <a:extLst>
              <a:ext uri="{FF2B5EF4-FFF2-40B4-BE49-F238E27FC236}">
                <a16:creationId xmlns:a16="http://schemas.microsoft.com/office/drawing/2014/main" id="{C60DF0F8-77B5-43FE-9A39-31A99FE4C9EB}"/>
              </a:ext>
            </a:extLst>
          </p:cNvPr>
          <p:cNvPicPr>
            <a:picLocks noChangeAspect="1"/>
          </p:cNvPicPr>
          <p:nvPr/>
        </p:nvPicPr>
        <p:blipFill>
          <a:blip r:embed="rId3"/>
          <a:stretch>
            <a:fillRect/>
          </a:stretch>
        </p:blipFill>
        <p:spPr>
          <a:xfrm>
            <a:off x="7503465" y="1704390"/>
            <a:ext cx="765781" cy="2745466"/>
          </a:xfrm>
          <a:prstGeom prst="rect">
            <a:avLst/>
          </a:prstGeom>
        </p:spPr>
      </p:pic>
      <p:pic>
        <p:nvPicPr>
          <p:cNvPr id="3" name="图片 2">
            <a:extLst>
              <a:ext uri="{FF2B5EF4-FFF2-40B4-BE49-F238E27FC236}">
                <a16:creationId xmlns:a16="http://schemas.microsoft.com/office/drawing/2014/main" id="{F4E10617-2D6B-4EB1-B56F-D4977A9E8341}"/>
              </a:ext>
            </a:extLst>
          </p:cNvPr>
          <p:cNvPicPr>
            <a:picLocks noChangeAspect="1"/>
          </p:cNvPicPr>
          <p:nvPr/>
        </p:nvPicPr>
        <p:blipFill rotWithShape="1">
          <a:blip r:embed="rId4"/>
          <a:srcRect t="5881" r="925"/>
          <a:stretch/>
        </p:blipFill>
        <p:spPr>
          <a:xfrm>
            <a:off x="516295" y="1536441"/>
            <a:ext cx="7863876" cy="3804747"/>
          </a:xfrm>
          <a:prstGeom prst="rect">
            <a:avLst/>
          </a:prstGeom>
        </p:spPr>
      </p:pic>
      <p:sp>
        <p:nvSpPr>
          <p:cNvPr id="4" name="灯片编号占位符 3">
            <a:extLst>
              <a:ext uri="{FF2B5EF4-FFF2-40B4-BE49-F238E27FC236}">
                <a16:creationId xmlns:a16="http://schemas.microsoft.com/office/drawing/2014/main" id="{40521706-B02C-4EE0-8B43-4B8C87B9B25C}"/>
              </a:ext>
            </a:extLst>
          </p:cNvPr>
          <p:cNvSpPr>
            <a:spLocks noGrp="1"/>
          </p:cNvSpPr>
          <p:nvPr>
            <p:ph type="sldNum" sz="quarter" idx="12"/>
          </p:nvPr>
        </p:nvSpPr>
        <p:spPr/>
        <p:txBody>
          <a:bodyPr/>
          <a:lstStyle/>
          <a:p>
            <a:fld id="{A93D3011-1899-4CA5-B311-166E41C952BA}" type="slidenum">
              <a:rPr lang="zh-CN" altLang="en-US" smtClean="0"/>
              <a:t>23</a:t>
            </a:fld>
            <a:endParaRPr lang="zh-CN" altLang="en-US"/>
          </a:p>
        </p:txBody>
      </p:sp>
    </p:spTree>
    <p:extLst>
      <p:ext uri="{BB962C8B-B14F-4D97-AF65-F5344CB8AC3E}">
        <p14:creationId xmlns:p14="http://schemas.microsoft.com/office/powerpoint/2010/main" val="5296615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6446C7F4-9196-4CD3-9B46-E299AFDD1D8C}"/>
              </a:ext>
            </a:extLst>
          </p:cNvPr>
          <p:cNvSpPr txBox="1"/>
          <p:nvPr/>
        </p:nvSpPr>
        <p:spPr>
          <a:xfrm>
            <a:off x="650209" y="6306479"/>
            <a:ext cx="10223064" cy="646331"/>
          </a:xfrm>
          <a:prstGeom prst="rect">
            <a:avLst/>
          </a:prstGeom>
          <a:noFill/>
        </p:spPr>
        <p:txBody>
          <a:bodyPr wrap="square">
            <a:spAutoFit/>
          </a:bodyPr>
          <a:lstStyle/>
          <a:p>
            <a:pPr marL="0" marR="0">
              <a:spcBef>
                <a:spcPts val="0"/>
              </a:spcBef>
              <a:spcAft>
                <a:spcPts val="0"/>
              </a:spcAft>
            </a:pPr>
            <a:r>
              <a:rPr lang="en-US" altLang="zh-CN" dirty="0">
                <a:latin typeface="微软雅黑" panose="020B0503020204020204" pitchFamily="34" charset="-122"/>
                <a:ea typeface="微软雅黑" panose="020B0503020204020204" pitchFamily="34" charset="-122"/>
              </a:rPr>
              <a:t>AGENT: A Benchmark for Core Psychological Reasoning</a:t>
            </a:r>
            <a:r>
              <a:rPr lang="zh-CN" altLang="zh-CN" dirty="0">
                <a:latin typeface="微软雅黑" panose="020B0503020204020204" pitchFamily="34" charset="-122"/>
                <a:ea typeface="微软雅黑" panose="020B0503020204020204" pitchFamily="34" charset="-122"/>
              </a:rPr>
              <a:t>ICML 2021</a:t>
            </a:r>
          </a:p>
          <a:p>
            <a:pPr marL="0" marR="0">
              <a:spcBef>
                <a:spcPts val="0"/>
              </a:spcBef>
              <a:spcAft>
                <a:spcPts val="0"/>
              </a:spcAft>
            </a:pPr>
            <a:endParaRPr lang="zh-CN" altLang="zh-CN" sz="1800" dirty="0">
              <a:effectLst/>
              <a:latin typeface="微软雅黑" panose="020B0503020204020204" pitchFamily="34" charset="-122"/>
              <a:ea typeface="微软雅黑" panose="020B0503020204020204" pitchFamily="34" charset="-122"/>
            </a:endParaRPr>
          </a:p>
        </p:txBody>
      </p:sp>
      <p:sp>
        <p:nvSpPr>
          <p:cNvPr id="7" name="文本框 6">
            <a:extLst>
              <a:ext uri="{FF2B5EF4-FFF2-40B4-BE49-F238E27FC236}">
                <a16:creationId xmlns:a16="http://schemas.microsoft.com/office/drawing/2014/main" id="{BA0BEFFB-F7A3-4E59-A7E3-619A1EB19EED}"/>
              </a:ext>
            </a:extLst>
          </p:cNvPr>
          <p:cNvSpPr txBox="1"/>
          <p:nvPr/>
        </p:nvSpPr>
        <p:spPr>
          <a:xfrm>
            <a:off x="580398" y="446576"/>
            <a:ext cx="3956532" cy="369332"/>
          </a:xfrm>
          <a:prstGeom prst="rect">
            <a:avLst/>
          </a:prstGeom>
          <a:noFill/>
        </p:spPr>
        <p:txBody>
          <a:bodyPr wrap="none" rtlCol="0">
            <a:spAutoFit/>
          </a:bodyPr>
          <a:lstStyle/>
          <a:p>
            <a:r>
              <a:rPr lang="en-US" altLang="zh-CN" sz="1800" b="1" dirty="0">
                <a:effectLst/>
                <a:ea typeface="Calibri" panose="020F0502020204030204" pitchFamily="34" charset="0"/>
              </a:rPr>
              <a:t>Scenario 3: Unobserved Constraints.</a:t>
            </a:r>
          </a:p>
        </p:txBody>
      </p:sp>
      <p:pic>
        <p:nvPicPr>
          <p:cNvPr id="8" name="图片 7">
            <a:extLst>
              <a:ext uri="{FF2B5EF4-FFF2-40B4-BE49-F238E27FC236}">
                <a16:creationId xmlns:a16="http://schemas.microsoft.com/office/drawing/2014/main" id="{F42625F5-DED0-40DE-8A40-01BD1BAD52B4}"/>
              </a:ext>
            </a:extLst>
          </p:cNvPr>
          <p:cNvPicPr>
            <a:picLocks noChangeAspect="1"/>
          </p:cNvPicPr>
          <p:nvPr/>
        </p:nvPicPr>
        <p:blipFill>
          <a:blip r:embed="rId3"/>
          <a:stretch>
            <a:fillRect/>
          </a:stretch>
        </p:blipFill>
        <p:spPr>
          <a:xfrm>
            <a:off x="713491" y="952500"/>
            <a:ext cx="5048250" cy="4953000"/>
          </a:xfrm>
          <a:prstGeom prst="rect">
            <a:avLst/>
          </a:prstGeom>
        </p:spPr>
      </p:pic>
      <p:sp>
        <p:nvSpPr>
          <p:cNvPr id="10" name="文本框 9">
            <a:extLst>
              <a:ext uri="{FF2B5EF4-FFF2-40B4-BE49-F238E27FC236}">
                <a16:creationId xmlns:a16="http://schemas.microsoft.com/office/drawing/2014/main" id="{055A93DA-023C-427C-9402-67ED573000EB}"/>
              </a:ext>
            </a:extLst>
          </p:cNvPr>
          <p:cNvSpPr txBox="1"/>
          <p:nvPr/>
        </p:nvSpPr>
        <p:spPr>
          <a:xfrm>
            <a:off x="6054710" y="455777"/>
            <a:ext cx="3956532" cy="369332"/>
          </a:xfrm>
          <a:prstGeom prst="rect">
            <a:avLst/>
          </a:prstGeom>
          <a:noFill/>
        </p:spPr>
        <p:txBody>
          <a:bodyPr wrap="none" rtlCol="0">
            <a:spAutoFit/>
          </a:bodyPr>
          <a:lstStyle/>
          <a:p>
            <a:r>
              <a:rPr lang="en-US" altLang="zh-CN" sz="1800" b="1" dirty="0">
                <a:effectLst/>
                <a:ea typeface="Calibri" panose="020F0502020204030204" pitchFamily="34" charset="0"/>
              </a:rPr>
              <a:t>Scenario 4: Cost-Reward Trade-offs.</a:t>
            </a:r>
          </a:p>
        </p:txBody>
      </p:sp>
      <p:pic>
        <p:nvPicPr>
          <p:cNvPr id="12" name="图片 11">
            <a:extLst>
              <a:ext uri="{FF2B5EF4-FFF2-40B4-BE49-F238E27FC236}">
                <a16:creationId xmlns:a16="http://schemas.microsoft.com/office/drawing/2014/main" id="{530E7F7F-085A-41AD-890B-BDBA6E7BEC46}"/>
              </a:ext>
            </a:extLst>
          </p:cNvPr>
          <p:cNvPicPr>
            <a:picLocks noChangeAspect="1"/>
          </p:cNvPicPr>
          <p:nvPr/>
        </p:nvPicPr>
        <p:blipFill>
          <a:blip r:embed="rId4"/>
          <a:stretch>
            <a:fillRect/>
          </a:stretch>
        </p:blipFill>
        <p:spPr>
          <a:xfrm>
            <a:off x="5455298" y="1321544"/>
            <a:ext cx="6588579" cy="4079851"/>
          </a:xfrm>
          <a:prstGeom prst="rect">
            <a:avLst/>
          </a:prstGeom>
        </p:spPr>
      </p:pic>
      <p:sp>
        <p:nvSpPr>
          <p:cNvPr id="3" name="灯片编号占位符 2">
            <a:extLst>
              <a:ext uri="{FF2B5EF4-FFF2-40B4-BE49-F238E27FC236}">
                <a16:creationId xmlns:a16="http://schemas.microsoft.com/office/drawing/2014/main" id="{71F79E4F-66E1-455A-94BC-4265F6546B6C}"/>
              </a:ext>
            </a:extLst>
          </p:cNvPr>
          <p:cNvSpPr>
            <a:spLocks noGrp="1"/>
          </p:cNvSpPr>
          <p:nvPr>
            <p:ph type="sldNum" sz="quarter" idx="12"/>
          </p:nvPr>
        </p:nvSpPr>
        <p:spPr/>
        <p:txBody>
          <a:bodyPr/>
          <a:lstStyle/>
          <a:p>
            <a:fld id="{A93D3011-1899-4CA5-B311-166E41C952BA}" type="slidenum">
              <a:rPr lang="zh-CN" altLang="en-US" smtClean="0"/>
              <a:t>24</a:t>
            </a:fld>
            <a:endParaRPr lang="zh-CN" altLang="en-US"/>
          </a:p>
        </p:txBody>
      </p:sp>
    </p:spTree>
    <p:extLst>
      <p:ext uri="{BB962C8B-B14F-4D97-AF65-F5344CB8AC3E}">
        <p14:creationId xmlns:p14="http://schemas.microsoft.com/office/powerpoint/2010/main" val="35187074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6446C7F4-9196-4CD3-9B46-E299AFDD1D8C}"/>
              </a:ext>
            </a:extLst>
          </p:cNvPr>
          <p:cNvSpPr txBox="1"/>
          <p:nvPr/>
        </p:nvSpPr>
        <p:spPr>
          <a:xfrm>
            <a:off x="650209" y="6306479"/>
            <a:ext cx="10223064" cy="646331"/>
          </a:xfrm>
          <a:prstGeom prst="rect">
            <a:avLst/>
          </a:prstGeom>
          <a:noFill/>
        </p:spPr>
        <p:txBody>
          <a:bodyPr wrap="square">
            <a:spAutoFit/>
          </a:bodyPr>
          <a:lstStyle/>
          <a:p>
            <a:pPr marL="0" marR="0">
              <a:spcBef>
                <a:spcPts val="0"/>
              </a:spcBef>
              <a:spcAft>
                <a:spcPts val="0"/>
              </a:spcAft>
            </a:pPr>
            <a:r>
              <a:rPr lang="en-US" altLang="zh-CN" dirty="0">
                <a:latin typeface="微软雅黑" panose="020B0503020204020204" pitchFamily="34" charset="-122"/>
                <a:ea typeface="微软雅黑" panose="020B0503020204020204" pitchFamily="34" charset="-122"/>
              </a:rPr>
              <a:t>AGENT: A Benchmark for Core Psychological Reasoning</a:t>
            </a:r>
            <a:r>
              <a:rPr lang="zh-CN" altLang="zh-CN" dirty="0">
                <a:latin typeface="微软雅黑" panose="020B0503020204020204" pitchFamily="34" charset="-122"/>
                <a:ea typeface="微软雅黑" panose="020B0503020204020204" pitchFamily="34" charset="-122"/>
              </a:rPr>
              <a:t>ICML 2021</a:t>
            </a:r>
          </a:p>
          <a:p>
            <a:pPr marL="0" marR="0">
              <a:spcBef>
                <a:spcPts val="0"/>
              </a:spcBef>
              <a:spcAft>
                <a:spcPts val="0"/>
              </a:spcAft>
            </a:pPr>
            <a:endParaRPr lang="zh-CN" altLang="zh-CN" sz="1800" dirty="0">
              <a:effectLst/>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3736D47B-E953-4F88-9FF9-EFB74082F4A1}"/>
              </a:ext>
            </a:extLst>
          </p:cNvPr>
          <p:cNvSpPr txBox="1"/>
          <p:nvPr/>
        </p:nvSpPr>
        <p:spPr>
          <a:xfrm>
            <a:off x="580398" y="446576"/>
            <a:ext cx="1500732" cy="461665"/>
          </a:xfrm>
          <a:prstGeom prst="rect">
            <a:avLst/>
          </a:prstGeom>
          <a:noFill/>
        </p:spPr>
        <p:txBody>
          <a:bodyPr wrap="none" rtlCol="0">
            <a:spAutoFit/>
          </a:bodyPr>
          <a:lstStyle/>
          <a:p>
            <a:r>
              <a:rPr lang="en-US" altLang="zh-CN" sz="2400" dirty="0">
                <a:latin typeface="微软雅黑" panose="020B0503020204020204" pitchFamily="34" charset="-122"/>
                <a:ea typeface="微软雅黑" panose="020B0503020204020204" pitchFamily="34" charset="-122"/>
              </a:rPr>
              <a:t>Methods</a:t>
            </a:r>
            <a:endParaRPr lang="zh-CN" altLang="en-US" sz="2400" dirty="0">
              <a:latin typeface="微软雅黑" panose="020B0503020204020204" pitchFamily="34" charset="-122"/>
              <a:ea typeface="微软雅黑" panose="020B0503020204020204" pitchFamily="34" charset="-122"/>
            </a:endParaRPr>
          </a:p>
        </p:txBody>
      </p:sp>
      <p:pic>
        <p:nvPicPr>
          <p:cNvPr id="3" name="图片 2">
            <a:extLst>
              <a:ext uri="{FF2B5EF4-FFF2-40B4-BE49-F238E27FC236}">
                <a16:creationId xmlns:a16="http://schemas.microsoft.com/office/drawing/2014/main" id="{E8374AC4-E196-439A-9926-645B619207BF}"/>
              </a:ext>
            </a:extLst>
          </p:cNvPr>
          <p:cNvPicPr>
            <a:picLocks noChangeAspect="1"/>
          </p:cNvPicPr>
          <p:nvPr/>
        </p:nvPicPr>
        <p:blipFill>
          <a:blip r:embed="rId3"/>
          <a:stretch>
            <a:fillRect/>
          </a:stretch>
        </p:blipFill>
        <p:spPr>
          <a:xfrm>
            <a:off x="1349828" y="908241"/>
            <a:ext cx="9523445" cy="3826502"/>
          </a:xfrm>
          <a:prstGeom prst="rect">
            <a:avLst/>
          </a:prstGeom>
        </p:spPr>
      </p:pic>
      <p:sp>
        <p:nvSpPr>
          <p:cNvPr id="4" name="灯片编号占位符 3">
            <a:extLst>
              <a:ext uri="{FF2B5EF4-FFF2-40B4-BE49-F238E27FC236}">
                <a16:creationId xmlns:a16="http://schemas.microsoft.com/office/drawing/2014/main" id="{7DFFF452-391E-4567-B4C2-91FB636AF628}"/>
              </a:ext>
            </a:extLst>
          </p:cNvPr>
          <p:cNvSpPr>
            <a:spLocks noGrp="1"/>
          </p:cNvSpPr>
          <p:nvPr>
            <p:ph type="sldNum" sz="quarter" idx="12"/>
          </p:nvPr>
        </p:nvSpPr>
        <p:spPr/>
        <p:txBody>
          <a:bodyPr/>
          <a:lstStyle/>
          <a:p>
            <a:fld id="{A93D3011-1899-4CA5-B311-166E41C952BA}" type="slidenum">
              <a:rPr lang="zh-CN" altLang="en-US" smtClean="0"/>
              <a:t>25</a:t>
            </a:fld>
            <a:endParaRPr lang="zh-CN" altLang="en-US"/>
          </a:p>
        </p:txBody>
      </p:sp>
    </p:spTree>
    <p:extLst>
      <p:ext uri="{BB962C8B-B14F-4D97-AF65-F5344CB8AC3E}">
        <p14:creationId xmlns:p14="http://schemas.microsoft.com/office/powerpoint/2010/main" val="22118921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6446C7F4-9196-4CD3-9B46-E299AFDD1D8C}"/>
              </a:ext>
            </a:extLst>
          </p:cNvPr>
          <p:cNvSpPr txBox="1"/>
          <p:nvPr/>
        </p:nvSpPr>
        <p:spPr>
          <a:xfrm>
            <a:off x="650209" y="6306479"/>
            <a:ext cx="10223064" cy="646331"/>
          </a:xfrm>
          <a:prstGeom prst="rect">
            <a:avLst/>
          </a:prstGeom>
          <a:noFill/>
        </p:spPr>
        <p:txBody>
          <a:bodyPr wrap="square">
            <a:spAutoFit/>
          </a:bodyPr>
          <a:lstStyle/>
          <a:p>
            <a:pPr marL="0" marR="0">
              <a:spcBef>
                <a:spcPts val="0"/>
              </a:spcBef>
              <a:spcAft>
                <a:spcPts val="0"/>
              </a:spcAft>
            </a:pPr>
            <a:r>
              <a:rPr lang="en-US" altLang="zh-CN" dirty="0">
                <a:latin typeface="微软雅黑" panose="020B0503020204020204" pitchFamily="34" charset="-122"/>
                <a:ea typeface="微软雅黑" panose="020B0503020204020204" pitchFamily="34" charset="-122"/>
              </a:rPr>
              <a:t>AGENT: A Benchmark for Core Psychological Reasoning</a:t>
            </a:r>
            <a:r>
              <a:rPr lang="zh-CN" altLang="zh-CN" dirty="0">
                <a:latin typeface="微软雅黑" panose="020B0503020204020204" pitchFamily="34" charset="-122"/>
                <a:ea typeface="微软雅黑" panose="020B0503020204020204" pitchFamily="34" charset="-122"/>
              </a:rPr>
              <a:t>ICML 2021</a:t>
            </a:r>
          </a:p>
          <a:p>
            <a:pPr marL="0" marR="0">
              <a:spcBef>
                <a:spcPts val="0"/>
              </a:spcBef>
              <a:spcAft>
                <a:spcPts val="0"/>
              </a:spcAft>
            </a:pPr>
            <a:endParaRPr lang="zh-CN" altLang="zh-CN" sz="1800" dirty="0">
              <a:effectLst/>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3736D47B-E953-4F88-9FF9-EFB74082F4A1}"/>
              </a:ext>
            </a:extLst>
          </p:cNvPr>
          <p:cNvSpPr txBox="1"/>
          <p:nvPr/>
        </p:nvSpPr>
        <p:spPr>
          <a:xfrm>
            <a:off x="580398" y="446576"/>
            <a:ext cx="1500732" cy="461665"/>
          </a:xfrm>
          <a:prstGeom prst="rect">
            <a:avLst/>
          </a:prstGeom>
          <a:noFill/>
        </p:spPr>
        <p:txBody>
          <a:bodyPr wrap="none" rtlCol="0">
            <a:spAutoFit/>
          </a:bodyPr>
          <a:lstStyle/>
          <a:p>
            <a:r>
              <a:rPr lang="en-US" altLang="zh-CN" sz="2400" dirty="0">
                <a:latin typeface="微软雅黑" panose="020B0503020204020204" pitchFamily="34" charset="-122"/>
                <a:ea typeface="微软雅黑" panose="020B0503020204020204" pitchFamily="34" charset="-122"/>
              </a:rPr>
              <a:t>Methods</a:t>
            </a:r>
            <a:endParaRPr lang="zh-CN" altLang="en-US" sz="2400" dirty="0">
              <a:latin typeface="微软雅黑" panose="020B0503020204020204" pitchFamily="34" charset="-122"/>
              <a:ea typeface="微软雅黑" panose="020B0503020204020204" pitchFamily="34" charset="-122"/>
            </a:endParaRPr>
          </a:p>
        </p:txBody>
      </p:sp>
      <p:pic>
        <p:nvPicPr>
          <p:cNvPr id="5122" name="Picture 2" descr="Familiarization &#10;•4=-3É--t. &#10;echar &#10;Scene Graph Node Embeddings &#10;Familiarization N &#10;The initial State &#10;of the test video &#10;GNN &#10;emental &#10;Update &#10;agent position—- -.X 4_ X + &#10;Figure 5. Architecture of ToMnet-G. The scene graphs are con- &#10;structed based on the ground-truth or a separately trained percep- &#10;lion model (hence the dashed arrows). ">
            <a:extLst>
              <a:ext uri="{FF2B5EF4-FFF2-40B4-BE49-F238E27FC236}">
                <a16:creationId xmlns:a16="http://schemas.microsoft.com/office/drawing/2014/main" id="{E5C7543D-2D4C-4219-A6E6-A3AA9E78AD8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25" b="23135"/>
          <a:stretch/>
        </p:blipFill>
        <p:spPr bwMode="auto">
          <a:xfrm>
            <a:off x="2326433" y="1734429"/>
            <a:ext cx="7188084" cy="3967346"/>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6">
            <a:extLst>
              <a:ext uri="{FF2B5EF4-FFF2-40B4-BE49-F238E27FC236}">
                <a16:creationId xmlns:a16="http://schemas.microsoft.com/office/drawing/2014/main" id="{33D9A013-4E06-41B1-A0EE-FC187721A8AD}"/>
              </a:ext>
            </a:extLst>
          </p:cNvPr>
          <p:cNvSpPr txBox="1"/>
          <p:nvPr/>
        </p:nvSpPr>
        <p:spPr>
          <a:xfrm>
            <a:off x="1104525" y="1071270"/>
            <a:ext cx="6096000" cy="369332"/>
          </a:xfrm>
          <a:prstGeom prst="rect">
            <a:avLst/>
          </a:prstGeom>
          <a:noFill/>
        </p:spPr>
        <p:txBody>
          <a:bodyPr wrap="square">
            <a:spAutoFit/>
          </a:bodyPr>
          <a:lstStyle/>
          <a:p>
            <a:r>
              <a:rPr lang="en-US" altLang="zh-CN" sz="1800" b="1" dirty="0">
                <a:effectLst/>
                <a:ea typeface="Calibri" panose="020F0502020204030204" pitchFamily="34" charset="0"/>
              </a:rPr>
              <a:t>Theory of Mind Neural Network</a:t>
            </a:r>
            <a:endParaRPr lang="zh-CN" altLang="en-US" dirty="0"/>
          </a:p>
        </p:txBody>
      </p:sp>
      <p:sp>
        <p:nvSpPr>
          <p:cNvPr id="3" name="灯片编号占位符 2">
            <a:extLst>
              <a:ext uri="{FF2B5EF4-FFF2-40B4-BE49-F238E27FC236}">
                <a16:creationId xmlns:a16="http://schemas.microsoft.com/office/drawing/2014/main" id="{9F535212-65DC-40E9-8C95-FEA0E63B5A6E}"/>
              </a:ext>
            </a:extLst>
          </p:cNvPr>
          <p:cNvSpPr>
            <a:spLocks noGrp="1"/>
          </p:cNvSpPr>
          <p:nvPr>
            <p:ph type="sldNum" sz="quarter" idx="12"/>
          </p:nvPr>
        </p:nvSpPr>
        <p:spPr/>
        <p:txBody>
          <a:bodyPr/>
          <a:lstStyle/>
          <a:p>
            <a:fld id="{A93D3011-1899-4CA5-B311-166E41C952BA}" type="slidenum">
              <a:rPr lang="zh-CN" altLang="en-US" smtClean="0"/>
              <a:t>26</a:t>
            </a:fld>
            <a:endParaRPr lang="zh-CN" altLang="en-US"/>
          </a:p>
        </p:txBody>
      </p:sp>
    </p:spTree>
    <p:extLst>
      <p:ext uri="{BB962C8B-B14F-4D97-AF65-F5344CB8AC3E}">
        <p14:creationId xmlns:p14="http://schemas.microsoft.com/office/powerpoint/2010/main" val="6901222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6446C7F4-9196-4CD3-9B46-E299AFDD1D8C}"/>
              </a:ext>
            </a:extLst>
          </p:cNvPr>
          <p:cNvSpPr txBox="1"/>
          <p:nvPr/>
        </p:nvSpPr>
        <p:spPr>
          <a:xfrm>
            <a:off x="650209" y="6306479"/>
            <a:ext cx="10223064" cy="646331"/>
          </a:xfrm>
          <a:prstGeom prst="rect">
            <a:avLst/>
          </a:prstGeom>
          <a:noFill/>
        </p:spPr>
        <p:txBody>
          <a:bodyPr wrap="square">
            <a:spAutoFit/>
          </a:bodyPr>
          <a:lstStyle/>
          <a:p>
            <a:pPr marL="0" marR="0">
              <a:spcBef>
                <a:spcPts val="0"/>
              </a:spcBef>
              <a:spcAft>
                <a:spcPts val="0"/>
              </a:spcAft>
            </a:pPr>
            <a:r>
              <a:rPr lang="en-US" altLang="zh-CN" dirty="0">
                <a:latin typeface="微软雅黑" panose="020B0503020204020204" pitchFamily="34" charset="-122"/>
                <a:ea typeface="微软雅黑" panose="020B0503020204020204" pitchFamily="34" charset="-122"/>
              </a:rPr>
              <a:t>AGENT: A Benchmark for Core Psychological Reasoning</a:t>
            </a:r>
            <a:r>
              <a:rPr lang="zh-CN" altLang="zh-CN" dirty="0">
                <a:latin typeface="微软雅黑" panose="020B0503020204020204" pitchFamily="34" charset="-122"/>
                <a:ea typeface="微软雅黑" panose="020B0503020204020204" pitchFamily="34" charset="-122"/>
              </a:rPr>
              <a:t>ICML 2021</a:t>
            </a:r>
          </a:p>
          <a:p>
            <a:pPr marL="0" marR="0">
              <a:spcBef>
                <a:spcPts val="0"/>
              </a:spcBef>
              <a:spcAft>
                <a:spcPts val="0"/>
              </a:spcAft>
            </a:pPr>
            <a:endParaRPr lang="zh-CN" altLang="zh-CN" sz="1800" dirty="0">
              <a:effectLst/>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3736D47B-E953-4F88-9FF9-EFB74082F4A1}"/>
              </a:ext>
            </a:extLst>
          </p:cNvPr>
          <p:cNvSpPr txBox="1"/>
          <p:nvPr/>
        </p:nvSpPr>
        <p:spPr>
          <a:xfrm>
            <a:off x="580398" y="446576"/>
            <a:ext cx="1500732" cy="461665"/>
          </a:xfrm>
          <a:prstGeom prst="rect">
            <a:avLst/>
          </a:prstGeom>
          <a:noFill/>
        </p:spPr>
        <p:txBody>
          <a:bodyPr wrap="none" rtlCol="0">
            <a:spAutoFit/>
          </a:bodyPr>
          <a:lstStyle/>
          <a:p>
            <a:r>
              <a:rPr lang="en-US" altLang="zh-CN" sz="2400" dirty="0">
                <a:latin typeface="微软雅黑" panose="020B0503020204020204" pitchFamily="34" charset="-122"/>
                <a:ea typeface="微软雅黑" panose="020B0503020204020204" pitchFamily="34" charset="-122"/>
              </a:rPr>
              <a:t>Methods</a:t>
            </a:r>
            <a:endParaRPr lang="zh-CN" altLang="en-US" sz="2400" dirty="0">
              <a:latin typeface="微软雅黑" panose="020B0503020204020204" pitchFamily="34" charset="-122"/>
              <a:ea typeface="微软雅黑" panose="020B0503020204020204" pitchFamily="34" charset="-122"/>
            </a:endParaRPr>
          </a:p>
        </p:txBody>
      </p:sp>
      <p:pic>
        <p:nvPicPr>
          <p:cNvPr id="3" name="图片 2">
            <a:extLst>
              <a:ext uri="{FF2B5EF4-FFF2-40B4-BE49-F238E27FC236}">
                <a16:creationId xmlns:a16="http://schemas.microsoft.com/office/drawing/2014/main" id="{DE23ADEE-B2F5-494E-B04A-07314AD01CBC}"/>
              </a:ext>
            </a:extLst>
          </p:cNvPr>
          <p:cNvPicPr>
            <a:picLocks noChangeAspect="1"/>
          </p:cNvPicPr>
          <p:nvPr/>
        </p:nvPicPr>
        <p:blipFill>
          <a:blip r:embed="rId3"/>
          <a:stretch>
            <a:fillRect/>
          </a:stretch>
        </p:blipFill>
        <p:spPr>
          <a:xfrm>
            <a:off x="4957665" y="1792213"/>
            <a:ext cx="6932159" cy="3345946"/>
          </a:xfrm>
          <a:prstGeom prst="rect">
            <a:avLst/>
          </a:prstGeom>
        </p:spPr>
      </p:pic>
      <p:sp>
        <p:nvSpPr>
          <p:cNvPr id="8" name="文本框 7">
            <a:extLst>
              <a:ext uri="{FF2B5EF4-FFF2-40B4-BE49-F238E27FC236}">
                <a16:creationId xmlns:a16="http://schemas.microsoft.com/office/drawing/2014/main" id="{31834C08-3F6A-4720-8BED-8997D9B807C1}"/>
              </a:ext>
            </a:extLst>
          </p:cNvPr>
          <p:cNvSpPr txBox="1"/>
          <p:nvPr/>
        </p:nvSpPr>
        <p:spPr>
          <a:xfrm>
            <a:off x="964163" y="1078195"/>
            <a:ext cx="6096000" cy="369332"/>
          </a:xfrm>
          <a:prstGeom prst="rect">
            <a:avLst/>
          </a:prstGeom>
          <a:noFill/>
        </p:spPr>
        <p:txBody>
          <a:bodyPr wrap="square">
            <a:spAutoFit/>
          </a:bodyPr>
          <a:lstStyle/>
          <a:p>
            <a:pPr marL="0" marR="0">
              <a:spcBef>
                <a:spcPts val="0"/>
              </a:spcBef>
              <a:spcAft>
                <a:spcPts val="0"/>
              </a:spcAft>
            </a:pPr>
            <a:r>
              <a:rPr lang="en-US" altLang="zh-CN" sz="1800" b="1" dirty="0">
                <a:effectLst/>
                <a:ea typeface="Calibri" panose="020F0502020204030204" pitchFamily="34" charset="0"/>
              </a:rPr>
              <a:t>Bayesian Inverse Planning and Core Knowledge</a:t>
            </a:r>
          </a:p>
        </p:txBody>
      </p:sp>
      <p:sp>
        <p:nvSpPr>
          <p:cNvPr id="4" name="灯片编号占位符 3">
            <a:extLst>
              <a:ext uri="{FF2B5EF4-FFF2-40B4-BE49-F238E27FC236}">
                <a16:creationId xmlns:a16="http://schemas.microsoft.com/office/drawing/2014/main" id="{DA49FDE0-B5BB-4FAA-902A-71FC3AA69E98}"/>
              </a:ext>
            </a:extLst>
          </p:cNvPr>
          <p:cNvSpPr>
            <a:spLocks noGrp="1"/>
          </p:cNvSpPr>
          <p:nvPr>
            <p:ph type="sldNum" sz="quarter" idx="12"/>
          </p:nvPr>
        </p:nvSpPr>
        <p:spPr/>
        <p:txBody>
          <a:bodyPr/>
          <a:lstStyle/>
          <a:p>
            <a:fld id="{A93D3011-1899-4CA5-B311-166E41C952BA}" type="slidenum">
              <a:rPr lang="zh-CN" altLang="en-US" smtClean="0"/>
              <a:t>27</a:t>
            </a:fld>
            <a:endParaRPr lang="zh-CN" altLang="en-US"/>
          </a:p>
        </p:txBody>
      </p:sp>
      <p:pic>
        <p:nvPicPr>
          <p:cNvPr id="7" name="图片 6">
            <a:extLst>
              <a:ext uri="{FF2B5EF4-FFF2-40B4-BE49-F238E27FC236}">
                <a16:creationId xmlns:a16="http://schemas.microsoft.com/office/drawing/2014/main" id="{23E45A13-13A2-41E3-ACBA-5AAC636021C8}"/>
              </a:ext>
            </a:extLst>
          </p:cNvPr>
          <p:cNvPicPr>
            <a:picLocks noChangeAspect="1"/>
          </p:cNvPicPr>
          <p:nvPr/>
        </p:nvPicPr>
        <p:blipFill>
          <a:blip r:embed="rId4"/>
          <a:stretch>
            <a:fillRect/>
          </a:stretch>
        </p:blipFill>
        <p:spPr>
          <a:xfrm>
            <a:off x="540629" y="3521179"/>
            <a:ext cx="4347292" cy="776512"/>
          </a:xfrm>
          <a:prstGeom prst="rect">
            <a:avLst/>
          </a:prstGeom>
        </p:spPr>
      </p:pic>
      <p:pic>
        <p:nvPicPr>
          <p:cNvPr id="11" name="图片 10">
            <a:extLst>
              <a:ext uri="{FF2B5EF4-FFF2-40B4-BE49-F238E27FC236}">
                <a16:creationId xmlns:a16="http://schemas.microsoft.com/office/drawing/2014/main" id="{7A3016BE-3779-4B6D-A382-30573ABEC679}"/>
              </a:ext>
            </a:extLst>
          </p:cNvPr>
          <p:cNvPicPr>
            <a:picLocks noChangeAspect="1"/>
          </p:cNvPicPr>
          <p:nvPr/>
        </p:nvPicPr>
        <p:blipFill>
          <a:blip r:embed="rId5"/>
          <a:stretch>
            <a:fillRect/>
          </a:stretch>
        </p:blipFill>
        <p:spPr>
          <a:xfrm>
            <a:off x="650209" y="1972283"/>
            <a:ext cx="4167967" cy="1141364"/>
          </a:xfrm>
          <a:prstGeom prst="rect">
            <a:avLst/>
          </a:prstGeom>
        </p:spPr>
      </p:pic>
      <p:pic>
        <p:nvPicPr>
          <p:cNvPr id="13" name="图片 12">
            <a:extLst>
              <a:ext uri="{FF2B5EF4-FFF2-40B4-BE49-F238E27FC236}">
                <a16:creationId xmlns:a16="http://schemas.microsoft.com/office/drawing/2014/main" id="{C3F3F149-AAEE-4DC4-8006-6C373D6F0EFF}"/>
              </a:ext>
            </a:extLst>
          </p:cNvPr>
          <p:cNvPicPr>
            <a:picLocks noChangeAspect="1"/>
          </p:cNvPicPr>
          <p:nvPr/>
        </p:nvPicPr>
        <p:blipFill rotWithShape="1">
          <a:blip r:embed="rId6"/>
          <a:srcRect t="21569" r="10129" b="1"/>
          <a:stretch/>
        </p:blipFill>
        <p:spPr>
          <a:xfrm>
            <a:off x="466192" y="4282833"/>
            <a:ext cx="4536000" cy="461665"/>
          </a:xfrm>
          <a:prstGeom prst="rect">
            <a:avLst/>
          </a:prstGeom>
        </p:spPr>
      </p:pic>
    </p:spTree>
    <p:extLst>
      <p:ext uri="{BB962C8B-B14F-4D97-AF65-F5344CB8AC3E}">
        <p14:creationId xmlns:p14="http://schemas.microsoft.com/office/powerpoint/2010/main" val="230667015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6446C7F4-9196-4CD3-9B46-E299AFDD1D8C}"/>
              </a:ext>
            </a:extLst>
          </p:cNvPr>
          <p:cNvSpPr txBox="1"/>
          <p:nvPr/>
        </p:nvSpPr>
        <p:spPr>
          <a:xfrm>
            <a:off x="650209" y="6306479"/>
            <a:ext cx="10223064" cy="646331"/>
          </a:xfrm>
          <a:prstGeom prst="rect">
            <a:avLst/>
          </a:prstGeom>
          <a:noFill/>
        </p:spPr>
        <p:txBody>
          <a:bodyPr wrap="square">
            <a:spAutoFit/>
          </a:bodyPr>
          <a:lstStyle/>
          <a:p>
            <a:pPr marL="0" marR="0">
              <a:spcBef>
                <a:spcPts val="0"/>
              </a:spcBef>
              <a:spcAft>
                <a:spcPts val="0"/>
              </a:spcAft>
            </a:pPr>
            <a:r>
              <a:rPr lang="en-US" altLang="zh-CN" dirty="0">
                <a:latin typeface="微软雅黑" panose="020B0503020204020204" pitchFamily="34" charset="-122"/>
                <a:ea typeface="微软雅黑" panose="020B0503020204020204" pitchFamily="34" charset="-122"/>
              </a:rPr>
              <a:t>AGENT: A Benchmark for Core Psychological Reasoning</a:t>
            </a:r>
            <a:r>
              <a:rPr lang="zh-CN" altLang="zh-CN" dirty="0">
                <a:latin typeface="微软雅黑" panose="020B0503020204020204" pitchFamily="34" charset="-122"/>
                <a:ea typeface="微软雅黑" panose="020B0503020204020204" pitchFamily="34" charset="-122"/>
              </a:rPr>
              <a:t>ICML 2021</a:t>
            </a:r>
          </a:p>
          <a:p>
            <a:pPr marL="0" marR="0">
              <a:spcBef>
                <a:spcPts val="0"/>
              </a:spcBef>
              <a:spcAft>
                <a:spcPts val="0"/>
              </a:spcAft>
            </a:pPr>
            <a:endParaRPr lang="zh-CN" altLang="zh-CN" sz="1800" dirty="0">
              <a:effectLst/>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3736D47B-E953-4F88-9FF9-EFB74082F4A1}"/>
              </a:ext>
            </a:extLst>
          </p:cNvPr>
          <p:cNvSpPr txBox="1"/>
          <p:nvPr/>
        </p:nvSpPr>
        <p:spPr>
          <a:xfrm>
            <a:off x="580398" y="446576"/>
            <a:ext cx="1222129" cy="461665"/>
          </a:xfrm>
          <a:prstGeom prst="rect">
            <a:avLst/>
          </a:prstGeom>
          <a:noFill/>
        </p:spPr>
        <p:txBody>
          <a:bodyPr wrap="none" rtlCol="0">
            <a:spAutoFit/>
          </a:bodyPr>
          <a:lstStyle/>
          <a:p>
            <a:r>
              <a:rPr lang="en-US" altLang="zh-CN" sz="2400" dirty="0">
                <a:latin typeface="微软雅黑" panose="020B0503020204020204" pitchFamily="34" charset="-122"/>
                <a:ea typeface="微软雅黑" panose="020B0503020204020204" pitchFamily="34" charset="-122"/>
              </a:rPr>
              <a:t>Results</a:t>
            </a:r>
            <a:endParaRPr lang="zh-CN" altLang="en-US" sz="2400" dirty="0">
              <a:latin typeface="微软雅黑" panose="020B0503020204020204" pitchFamily="34" charset="-122"/>
              <a:ea typeface="微软雅黑" panose="020B0503020204020204" pitchFamily="34" charset="-122"/>
            </a:endParaRPr>
          </a:p>
        </p:txBody>
      </p:sp>
      <p:pic>
        <p:nvPicPr>
          <p:cNvPr id="7" name="图片 6">
            <a:extLst>
              <a:ext uri="{FF2B5EF4-FFF2-40B4-BE49-F238E27FC236}">
                <a16:creationId xmlns:a16="http://schemas.microsoft.com/office/drawing/2014/main" id="{A42B4682-341E-4391-A27C-6EF2044D6DFC}"/>
              </a:ext>
            </a:extLst>
          </p:cNvPr>
          <p:cNvPicPr>
            <a:picLocks noChangeAspect="1"/>
          </p:cNvPicPr>
          <p:nvPr/>
        </p:nvPicPr>
        <p:blipFill>
          <a:blip r:embed="rId3"/>
          <a:stretch>
            <a:fillRect/>
          </a:stretch>
        </p:blipFill>
        <p:spPr>
          <a:xfrm>
            <a:off x="449769" y="1672096"/>
            <a:ext cx="11389567" cy="3305785"/>
          </a:xfrm>
          <a:prstGeom prst="rect">
            <a:avLst/>
          </a:prstGeom>
        </p:spPr>
      </p:pic>
      <p:sp>
        <p:nvSpPr>
          <p:cNvPr id="3" name="灯片编号占位符 2">
            <a:extLst>
              <a:ext uri="{FF2B5EF4-FFF2-40B4-BE49-F238E27FC236}">
                <a16:creationId xmlns:a16="http://schemas.microsoft.com/office/drawing/2014/main" id="{112C86F1-2AFB-41BF-8120-A7AE5E836A37}"/>
              </a:ext>
            </a:extLst>
          </p:cNvPr>
          <p:cNvSpPr>
            <a:spLocks noGrp="1"/>
          </p:cNvSpPr>
          <p:nvPr>
            <p:ph type="sldNum" sz="quarter" idx="12"/>
          </p:nvPr>
        </p:nvSpPr>
        <p:spPr/>
        <p:txBody>
          <a:bodyPr/>
          <a:lstStyle/>
          <a:p>
            <a:fld id="{A93D3011-1899-4CA5-B311-166E41C952BA}" type="slidenum">
              <a:rPr lang="zh-CN" altLang="en-US" smtClean="0"/>
              <a:t>28</a:t>
            </a:fld>
            <a:endParaRPr lang="zh-CN" altLang="en-US"/>
          </a:p>
        </p:txBody>
      </p:sp>
    </p:spTree>
    <p:extLst>
      <p:ext uri="{BB962C8B-B14F-4D97-AF65-F5344CB8AC3E}">
        <p14:creationId xmlns:p14="http://schemas.microsoft.com/office/powerpoint/2010/main" val="4612411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a:extLst>
              <a:ext uri="{FF2B5EF4-FFF2-40B4-BE49-F238E27FC236}">
                <a16:creationId xmlns:a16="http://schemas.microsoft.com/office/drawing/2014/main" id="{28CB026C-1F73-4280-92AE-B898A27584AF}"/>
              </a:ext>
            </a:extLst>
          </p:cNvPr>
          <p:cNvSpPr>
            <a:spLocks noGrp="1"/>
          </p:cNvSpPr>
          <p:nvPr>
            <p:ph type="sldNum" sz="quarter" idx="12"/>
          </p:nvPr>
        </p:nvSpPr>
        <p:spPr/>
        <p:txBody>
          <a:bodyPr/>
          <a:lstStyle/>
          <a:p>
            <a:fld id="{A93D3011-1899-4CA5-B311-166E41C952BA}" type="slidenum">
              <a:rPr lang="zh-CN" altLang="en-US" smtClean="0"/>
              <a:t>29</a:t>
            </a:fld>
            <a:endParaRPr lang="zh-CN" altLang="en-US"/>
          </a:p>
        </p:txBody>
      </p:sp>
      <p:pic>
        <p:nvPicPr>
          <p:cNvPr id="7" name="图片 6">
            <a:extLst>
              <a:ext uri="{FF2B5EF4-FFF2-40B4-BE49-F238E27FC236}">
                <a16:creationId xmlns:a16="http://schemas.microsoft.com/office/drawing/2014/main" id="{0B041B65-AA4C-4A20-B69E-C356D08FEEF7}"/>
              </a:ext>
            </a:extLst>
          </p:cNvPr>
          <p:cNvPicPr>
            <a:picLocks noChangeAspect="1"/>
          </p:cNvPicPr>
          <p:nvPr/>
        </p:nvPicPr>
        <p:blipFill>
          <a:blip r:embed="rId3"/>
          <a:stretch>
            <a:fillRect/>
          </a:stretch>
        </p:blipFill>
        <p:spPr>
          <a:xfrm>
            <a:off x="510073" y="1872398"/>
            <a:ext cx="11750351" cy="2904507"/>
          </a:xfrm>
          <a:prstGeom prst="rect">
            <a:avLst/>
          </a:prstGeom>
        </p:spPr>
      </p:pic>
      <p:sp>
        <p:nvSpPr>
          <p:cNvPr id="8" name="文本框 7">
            <a:extLst>
              <a:ext uri="{FF2B5EF4-FFF2-40B4-BE49-F238E27FC236}">
                <a16:creationId xmlns:a16="http://schemas.microsoft.com/office/drawing/2014/main" id="{96F4A307-7F76-466E-A4EE-BCF6950724F3}"/>
              </a:ext>
            </a:extLst>
          </p:cNvPr>
          <p:cNvSpPr txBox="1"/>
          <p:nvPr/>
        </p:nvSpPr>
        <p:spPr>
          <a:xfrm>
            <a:off x="580398" y="446576"/>
            <a:ext cx="1222129" cy="461665"/>
          </a:xfrm>
          <a:prstGeom prst="rect">
            <a:avLst/>
          </a:prstGeom>
          <a:noFill/>
        </p:spPr>
        <p:txBody>
          <a:bodyPr wrap="none" rtlCol="0">
            <a:spAutoFit/>
          </a:bodyPr>
          <a:lstStyle/>
          <a:p>
            <a:r>
              <a:rPr lang="en-US" altLang="zh-CN" sz="2400" dirty="0">
                <a:latin typeface="微软雅黑" panose="020B0503020204020204" pitchFamily="34" charset="-122"/>
                <a:ea typeface="微软雅黑" panose="020B0503020204020204" pitchFamily="34" charset="-122"/>
              </a:rPr>
              <a:t>Results</a:t>
            </a:r>
            <a:endParaRPr lang="zh-CN" altLang="en-US" sz="24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7504936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9D19194E-C1B9-4CDF-8915-9BE822ADF387}"/>
              </a:ext>
            </a:extLst>
          </p:cNvPr>
          <p:cNvSpPr>
            <a:spLocks noGrp="1"/>
          </p:cNvSpPr>
          <p:nvPr>
            <p:ph type="sldNum" sz="quarter" idx="12"/>
          </p:nvPr>
        </p:nvSpPr>
        <p:spPr/>
        <p:txBody>
          <a:bodyPr/>
          <a:lstStyle/>
          <a:p>
            <a:fld id="{A93D3011-1899-4CA5-B311-166E41C952BA}" type="slidenum">
              <a:rPr lang="zh-CN" altLang="en-US" smtClean="0"/>
              <a:t>3</a:t>
            </a:fld>
            <a:endParaRPr lang="zh-CN" altLang="en-US"/>
          </a:p>
        </p:txBody>
      </p:sp>
      <p:sp>
        <p:nvSpPr>
          <p:cNvPr id="5" name="文本框 4">
            <a:extLst>
              <a:ext uri="{FF2B5EF4-FFF2-40B4-BE49-F238E27FC236}">
                <a16:creationId xmlns:a16="http://schemas.microsoft.com/office/drawing/2014/main" id="{6A7470EC-7F60-4296-819B-2C4AD4B408C9}"/>
              </a:ext>
            </a:extLst>
          </p:cNvPr>
          <p:cNvSpPr txBox="1"/>
          <p:nvPr/>
        </p:nvSpPr>
        <p:spPr>
          <a:xfrm>
            <a:off x="580398" y="446576"/>
            <a:ext cx="3814827" cy="461665"/>
          </a:xfrm>
          <a:prstGeom prst="rect">
            <a:avLst/>
          </a:prstGeom>
          <a:noFill/>
        </p:spPr>
        <p:txBody>
          <a:bodyPr wrap="none" rtlCol="0">
            <a:spAutoFit/>
          </a:bodyPr>
          <a:lstStyle/>
          <a:p>
            <a:r>
              <a:rPr lang="en-US" altLang="zh-CN" sz="2400" dirty="0">
                <a:latin typeface="微软雅黑" panose="020B0503020204020204" pitchFamily="34" charset="-122"/>
                <a:ea typeface="微软雅黑" panose="020B0503020204020204" pitchFamily="34" charset="-122"/>
              </a:rPr>
              <a:t>Machine Theory of Mind</a:t>
            </a:r>
            <a:endParaRPr lang="zh-CN" altLang="en-US" sz="2400" dirty="0">
              <a:latin typeface="微软雅黑" panose="020B0503020204020204" pitchFamily="34" charset="-122"/>
              <a:ea typeface="微软雅黑" panose="020B0503020204020204" pitchFamily="34" charset="-122"/>
            </a:endParaRPr>
          </a:p>
        </p:txBody>
      </p:sp>
      <p:sp>
        <p:nvSpPr>
          <p:cNvPr id="7" name="文本框 6">
            <a:extLst>
              <a:ext uri="{FF2B5EF4-FFF2-40B4-BE49-F238E27FC236}">
                <a16:creationId xmlns:a16="http://schemas.microsoft.com/office/drawing/2014/main" id="{AFDC4683-ED11-4B0B-BAC0-8CC873F17C77}"/>
              </a:ext>
            </a:extLst>
          </p:cNvPr>
          <p:cNvSpPr txBox="1"/>
          <p:nvPr/>
        </p:nvSpPr>
        <p:spPr>
          <a:xfrm>
            <a:off x="1256522" y="1663874"/>
            <a:ext cx="9162662" cy="3788153"/>
          </a:xfrm>
          <a:prstGeom prst="rect">
            <a:avLst/>
          </a:prstGeom>
          <a:noFill/>
        </p:spPr>
        <p:txBody>
          <a:bodyPr wrap="square">
            <a:spAutoFit/>
          </a:bodyPr>
          <a:lstStyle/>
          <a:p>
            <a:pPr lvl="1">
              <a:lnSpc>
                <a:spcPct val="150000"/>
              </a:lnSpc>
            </a:pPr>
            <a:r>
              <a:rPr lang="en-US" altLang="zh-CN" dirty="0">
                <a:latin typeface="微软雅黑" panose="020B0503020204020204" pitchFamily="34" charset="-122"/>
                <a:ea typeface="微软雅黑" panose="020B0503020204020204" pitchFamily="34" charset="-122"/>
              </a:rPr>
              <a:t>Machine theory of Mind</a:t>
            </a:r>
          </a:p>
          <a:p>
            <a:pPr marL="1200150" lvl="2" indent="-285750">
              <a:lnSpc>
                <a:spcPct val="150000"/>
              </a:lnSpc>
              <a:buFont typeface="Arial" panose="020B0604020202020204" pitchFamily="34" charset="0"/>
              <a:buChar char="•"/>
            </a:pPr>
            <a:r>
              <a:rPr lang="zh-CN" altLang="zh-CN" dirty="0">
                <a:effectLst/>
                <a:ea typeface="Microsoft YaHei" panose="020B0503020204020204" pitchFamily="34" charset="-122"/>
              </a:rPr>
              <a:t>可以预测人类未来的行为，通过人类心理的推理，可以用心理的角度解释人的行为。</a:t>
            </a:r>
            <a:endParaRPr lang="zh-CN" altLang="zh-CN" dirty="0">
              <a:effectLst/>
              <a:ea typeface="Calibri" panose="020F0502020204030204" pitchFamily="34" charset="0"/>
            </a:endParaRPr>
          </a:p>
          <a:p>
            <a:pPr marL="1200150" lvl="2" indent="-285750">
              <a:lnSpc>
                <a:spcPct val="150000"/>
              </a:lnSpc>
              <a:buFont typeface="Arial" panose="020B0604020202020204" pitchFamily="34" charset="0"/>
              <a:buChar char="•"/>
            </a:pPr>
            <a:r>
              <a:rPr lang="zh-CN" altLang="zh-CN" dirty="0">
                <a:effectLst/>
                <a:ea typeface="Microsoft YaHei" panose="020B0503020204020204" pitchFamily="34" charset="-122"/>
              </a:rPr>
              <a:t>社交辅助机器人：为用户提供身体上或心理上的服务，康复治疗，陪伴，情感支持。</a:t>
            </a:r>
            <a:endParaRPr lang="en-US" altLang="zh-CN" dirty="0">
              <a:solidFill>
                <a:srgbClr val="000000"/>
              </a:solidFill>
              <a:ea typeface="Microsoft YaHei" panose="020B0503020204020204" pitchFamily="34" charset="-122"/>
            </a:endParaRPr>
          </a:p>
          <a:p>
            <a:pPr marL="0" marR="0">
              <a:lnSpc>
                <a:spcPct val="150000"/>
              </a:lnSpc>
              <a:spcBef>
                <a:spcPts val="0"/>
              </a:spcBef>
              <a:spcAft>
                <a:spcPts val="0"/>
              </a:spcAft>
            </a:pPr>
            <a:r>
              <a:rPr lang="en-US" altLang="zh-CN" dirty="0">
                <a:latin typeface="微软雅黑" panose="020B0503020204020204" pitchFamily="34" charset="-122"/>
                <a:ea typeface="微软雅黑" panose="020B0503020204020204" pitchFamily="34" charset="-122"/>
              </a:rPr>
              <a:t>       Methods</a:t>
            </a:r>
          </a:p>
          <a:p>
            <a:pPr marL="1200150" lvl="2" indent="-285750">
              <a:lnSpc>
                <a:spcPct val="150000"/>
              </a:lnSpc>
              <a:buFont typeface="Arial" panose="020B0604020202020204" pitchFamily="34" charset="0"/>
              <a:buChar char="•"/>
            </a:pPr>
            <a:r>
              <a:rPr lang="zh-CN" altLang="zh-CN" dirty="0">
                <a:effectLst/>
                <a:ea typeface="Microsoft YaHei" panose="020B0503020204020204" pitchFamily="34" charset="-122"/>
              </a:rPr>
              <a:t>贝叶斯模型</a:t>
            </a:r>
            <a:endParaRPr lang="en-US" altLang="zh-CN" dirty="0">
              <a:effectLst/>
              <a:ea typeface="Microsoft YaHei" panose="020B0503020204020204" pitchFamily="34" charset="-122"/>
            </a:endParaRPr>
          </a:p>
          <a:p>
            <a:pPr marL="1200150" lvl="2" indent="-285750">
              <a:lnSpc>
                <a:spcPct val="150000"/>
              </a:lnSpc>
              <a:buFont typeface="Arial" panose="020B0604020202020204" pitchFamily="34" charset="0"/>
              <a:buChar char="•"/>
            </a:pPr>
            <a:r>
              <a:rPr lang="zh-CN" altLang="en-US" dirty="0">
                <a:latin typeface="Microsoft YaHei" panose="020B0503020204020204" pitchFamily="34" charset="-122"/>
                <a:ea typeface="Microsoft YaHei" panose="020B0503020204020204" pitchFamily="34" charset="-122"/>
              </a:rPr>
              <a:t>逆强化学习</a:t>
            </a:r>
            <a:endParaRPr lang="en-US" altLang="zh-CN" dirty="0">
              <a:latin typeface="微软雅黑" panose="020B0503020204020204" pitchFamily="34" charset="-122"/>
              <a:ea typeface="微软雅黑" panose="020B0503020204020204" pitchFamily="34" charset="-122"/>
            </a:endParaRPr>
          </a:p>
          <a:p>
            <a:pPr marL="1200150" lvl="2" indent="-285750">
              <a:lnSpc>
                <a:spcPct val="150000"/>
              </a:lnSpc>
              <a:buFont typeface="Arial" panose="020B0604020202020204" pitchFamily="34" charset="0"/>
              <a:buChar char="•"/>
            </a:pPr>
            <a:r>
              <a:rPr lang="en-US" altLang="zh-CN" dirty="0" err="1">
                <a:effectLst/>
                <a:ea typeface="Calibri" panose="020F0502020204030204" pitchFamily="34" charset="0"/>
              </a:rPr>
              <a:t>Tomnet</a:t>
            </a:r>
            <a:endParaRPr lang="zh-CN" altLang="zh-CN"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0942425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9A440FE2-480F-4EDF-95B8-73E95E900B88}"/>
              </a:ext>
            </a:extLst>
          </p:cNvPr>
          <p:cNvSpPr>
            <a:spLocks noGrp="1"/>
          </p:cNvSpPr>
          <p:nvPr>
            <p:ph type="sldNum" sz="quarter" idx="12"/>
          </p:nvPr>
        </p:nvSpPr>
        <p:spPr/>
        <p:txBody>
          <a:bodyPr/>
          <a:lstStyle/>
          <a:p>
            <a:fld id="{A93D3011-1899-4CA5-B311-166E41C952BA}" type="slidenum">
              <a:rPr lang="zh-CN" altLang="en-US" smtClean="0"/>
              <a:t>30</a:t>
            </a:fld>
            <a:endParaRPr lang="zh-CN" altLang="en-US"/>
          </a:p>
        </p:txBody>
      </p:sp>
      <p:sp>
        <p:nvSpPr>
          <p:cNvPr id="5" name="文本框 4">
            <a:extLst>
              <a:ext uri="{FF2B5EF4-FFF2-40B4-BE49-F238E27FC236}">
                <a16:creationId xmlns:a16="http://schemas.microsoft.com/office/drawing/2014/main" id="{3CBF5E51-40D2-418B-BBBE-D73B095B8AD8}"/>
              </a:ext>
            </a:extLst>
          </p:cNvPr>
          <p:cNvSpPr txBox="1"/>
          <p:nvPr/>
        </p:nvSpPr>
        <p:spPr>
          <a:xfrm>
            <a:off x="580398" y="446576"/>
            <a:ext cx="1944315" cy="461665"/>
          </a:xfrm>
          <a:prstGeom prst="rect">
            <a:avLst/>
          </a:prstGeom>
          <a:noFill/>
        </p:spPr>
        <p:txBody>
          <a:bodyPr wrap="none" rtlCol="0">
            <a:spAutoFit/>
          </a:bodyPr>
          <a:lstStyle/>
          <a:p>
            <a:r>
              <a:rPr lang="en-US" altLang="zh-CN" sz="2400" dirty="0">
                <a:latin typeface="微软雅黑" panose="020B0503020204020204" pitchFamily="34" charset="-122"/>
                <a:ea typeface="微软雅黑" panose="020B0503020204020204" pitchFamily="34" charset="-122"/>
              </a:rPr>
              <a:t>Future work</a:t>
            </a:r>
          </a:p>
        </p:txBody>
      </p:sp>
      <p:sp>
        <p:nvSpPr>
          <p:cNvPr id="2" name="文本框 1">
            <a:extLst>
              <a:ext uri="{FF2B5EF4-FFF2-40B4-BE49-F238E27FC236}">
                <a16:creationId xmlns:a16="http://schemas.microsoft.com/office/drawing/2014/main" id="{89EADA31-464F-4460-981F-DBCC0948F13B}"/>
              </a:ext>
            </a:extLst>
          </p:cNvPr>
          <p:cNvSpPr txBox="1"/>
          <p:nvPr/>
        </p:nvSpPr>
        <p:spPr>
          <a:xfrm>
            <a:off x="1362269" y="1461796"/>
            <a:ext cx="1802096" cy="1677511"/>
          </a:xfrm>
          <a:prstGeom prst="rect">
            <a:avLst/>
          </a:prstGeom>
          <a:noFill/>
        </p:spPr>
        <p:txBody>
          <a:bodyPr wrap="none" rtlCol="0">
            <a:spAutoFit/>
          </a:bodyPr>
          <a:lstStyle/>
          <a:p>
            <a:pPr marL="285750" indent="-285750">
              <a:lnSpc>
                <a:spcPct val="200000"/>
              </a:lnSpc>
              <a:buFont typeface="Arial" panose="020B0604020202020204" pitchFamily="34" charset="0"/>
              <a:buChar char="•"/>
            </a:pPr>
            <a:r>
              <a:rPr lang="en-US" altLang="zh-CN" b="1" dirty="0" err="1"/>
              <a:t>Tomnet</a:t>
            </a:r>
            <a:endParaRPr lang="en-US" altLang="zh-CN" b="1" dirty="0"/>
          </a:p>
          <a:p>
            <a:pPr marL="285750" indent="-285750">
              <a:lnSpc>
                <a:spcPct val="200000"/>
              </a:lnSpc>
              <a:buFont typeface="Arial" panose="020B0604020202020204" pitchFamily="34" charset="0"/>
              <a:buChar char="•"/>
            </a:pPr>
            <a:r>
              <a:rPr lang="en-US" altLang="zh-CN" b="1" dirty="0"/>
              <a:t>Agent</a:t>
            </a:r>
            <a:r>
              <a:rPr lang="zh-CN" altLang="en-US" b="1" dirty="0"/>
              <a:t>数据集</a:t>
            </a:r>
            <a:endParaRPr lang="en-US" altLang="zh-CN" b="1" dirty="0"/>
          </a:p>
          <a:p>
            <a:pPr marL="285750" indent="-285750">
              <a:lnSpc>
                <a:spcPct val="200000"/>
              </a:lnSpc>
              <a:buFont typeface="Arial" panose="020B0604020202020204" pitchFamily="34" charset="0"/>
              <a:buChar char="•"/>
            </a:pPr>
            <a:r>
              <a:rPr lang="en-US" altLang="zh-CN" b="1" dirty="0"/>
              <a:t>task</a:t>
            </a:r>
            <a:endParaRPr lang="zh-CN" altLang="en-US" b="1" dirty="0"/>
          </a:p>
        </p:txBody>
      </p:sp>
    </p:spTree>
    <p:extLst>
      <p:ext uri="{BB962C8B-B14F-4D97-AF65-F5344CB8AC3E}">
        <p14:creationId xmlns:p14="http://schemas.microsoft.com/office/powerpoint/2010/main" val="31257310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28630CFF-2E4A-46D2-AB24-6835E11F0235}"/>
              </a:ext>
            </a:extLst>
          </p:cNvPr>
          <p:cNvPicPr>
            <a:picLocks noChangeAspect="1"/>
          </p:cNvPicPr>
          <p:nvPr/>
        </p:nvPicPr>
        <p:blipFill>
          <a:blip r:embed="rId3"/>
          <a:stretch>
            <a:fillRect/>
          </a:stretch>
        </p:blipFill>
        <p:spPr>
          <a:xfrm>
            <a:off x="2009489" y="1347191"/>
            <a:ext cx="8085413" cy="3552798"/>
          </a:xfrm>
          <a:prstGeom prst="rect">
            <a:avLst/>
          </a:prstGeom>
        </p:spPr>
      </p:pic>
      <p:sp>
        <p:nvSpPr>
          <p:cNvPr id="7" name="文本框 6">
            <a:extLst>
              <a:ext uri="{FF2B5EF4-FFF2-40B4-BE49-F238E27FC236}">
                <a16:creationId xmlns:a16="http://schemas.microsoft.com/office/drawing/2014/main" id="{3CC72D99-8008-4194-B08E-EE90F8E27243}"/>
              </a:ext>
            </a:extLst>
          </p:cNvPr>
          <p:cNvSpPr txBox="1"/>
          <p:nvPr/>
        </p:nvSpPr>
        <p:spPr>
          <a:xfrm>
            <a:off x="650209" y="6306479"/>
            <a:ext cx="6096912" cy="369332"/>
          </a:xfrm>
          <a:prstGeom prst="rect">
            <a:avLst/>
          </a:prstGeom>
          <a:noFill/>
        </p:spPr>
        <p:txBody>
          <a:bodyPr wrap="square">
            <a:spAutoFit/>
          </a:bodyPr>
          <a:lstStyle/>
          <a:p>
            <a:pPr marL="0" marR="0">
              <a:spcBef>
                <a:spcPts val="0"/>
              </a:spcBef>
              <a:spcAft>
                <a:spcPts val="0"/>
              </a:spcAft>
            </a:pPr>
            <a:r>
              <a:rPr lang="en-US" altLang="zh-CN" sz="1800" dirty="0">
                <a:effectLst/>
                <a:ea typeface="Microsoft YaHei" panose="020B0503020204020204" pitchFamily="34" charset="-122"/>
              </a:rPr>
              <a:t> </a:t>
            </a:r>
            <a:r>
              <a:rPr lang="en-US" altLang="zh-CN" sz="1800" dirty="0">
                <a:effectLst/>
                <a:latin typeface="微软雅黑" panose="020B0503020204020204" pitchFamily="34" charset="-122"/>
                <a:ea typeface="微软雅黑" panose="020B0503020204020204" pitchFamily="34" charset="-122"/>
              </a:rPr>
              <a:t>Machine Theory of Mind  </a:t>
            </a:r>
            <a:r>
              <a:rPr lang="zh-CN" altLang="zh-CN" sz="1800" dirty="0">
                <a:effectLst/>
                <a:latin typeface="微软雅黑" panose="020B0503020204020204" pitchFamily="34" charset="-122"/>
                <a:ea typeface="微软雅黑" panose="020B0503020204020204" pitchFamily="34" charset="-122"/>
              </a:rPr>
              <a:t>PMLR </a:t>
            </a:r>
            <a:r>
              <a:rPr lang="en-US" altLang="zh-CN" sz="1800" dirty="0">
                <a:effectLst/>
                <a:latin typeface="微软雅黑" panose="020B0503020204020204" pitchFamily="34" charset="-122"/>
                <a:ea typeface="微软雅黑" panose="020B0503020204020204" pitchFamily="34" charset="-122"/>
              </a:rPr>
              <a:t>2018</a:t>
            </a:r>
            <a:endParaRPr lang="zh-CN" altLang="zh-CN" sz="1800" dirty="0">
              <a:effectLst/>
              <a:latin typeface="微软雅黑" panose="020B0503020204020204" pitchFamily="34" charset="-122"/>
              <a:ea typeface="微软雅黑" panose="020B0503020204020204" pitchFamily="34" charset="-122"/>
            </a:endParaRPr>
          </a:p>
        </p:txBody>
      </p:sp>
      <p:sp>
        <p:nvSpPr>
          <p:cNvPr id="3" name="灯片编号占位符 2">
            <a:extLst>
              <a:ext uri="{FF2B5EF4-FFF2-40B4-BE49-F238E27FC236}">
                <a16:creationId xmlns:a16="http://schemas.microsoft.com/office/drawing/2014/main" id="{8625067D-68C7-4EA6-BFB4-A84A993ACCCC}"/>
              </a:ext>
            </a:extLst>
          </p:cNvPr>
          <p:cNvSpPr>
            <a:spLocks noGrp="1"/>
          </p:cNvSpPr>
          <p:nvPr>
            <p:ph type="sldNum" sz="quarter" idx="12"/>
          </p:nvPr>
        </p:nvSpPr>
        <p:spPr/>
        <p:txBody>
          <a:bodyPr/>
          <a:lstStyle/>
          <a:p>
            <a:fld id="{A93D3011-1899-4CA5-B311-166E41C952BA}" type="slidenum">
              <a:rPr lang="zh-CN" altLang="en-US" smtClean="0"/>
              <a:t>4</a:t>
            </a:fld>
            <a:endParaRPr lang="zh-CN" altLang="en-US"/>
          </a:p>
        </p:txBody>
      </p:sp>
    </p:spTree>
    <p:extLst>
      <p:ext uri="{BB962C8B-B14F-4D97-AF65-F5344CB8AC3E}">
        <p14:creationId xmlns:p14="http://schemas.microsoft.com/office/powerpoint/2010/main" val="1684856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3CC72D99-8008-4194-B08E-EE90F8E27243}"/>
              </a:ext>
            </a:extLst>
          </p:cNvPr>
          <p:cNvSpPr txBox="1"/>
          <p:nvPr/>
        </p:nvSpPr>
        <p:spPr>
          <a:xfrm>
            <a:off x="650209" y="6306479"/>
            <a:ext cx="6096912" cy="369332"/>
          </a:xfrm>
          <a:prstGeom prst="rect">
            <a:avLst/>
          </a:prstGeom>
          <a:noFill/>
        </p:spPr>
        <p:txBody>
          <a:bodyPr wrap="square">
            <a:spAutoFit/>
          </a:bodyPr>
          <a:lstStyle/>
          <a:p>
            <a:pPr marL="0" marR="0">
              <a:spcBef>
                <a:spcPts val="0"/>
              </a:spcBef>
              <a:spcAft>
                <a:spcPts val="0"/>
              </a:spcAft>
            </a:pPr>
            <a:r>
              <a:rPr lang="en-US" altLang="zh-CN" sz="1800" dirty="0">
                <a:effectLst/>
                <a:ea typeface="Microsoft YaHei" panose="020B0503020204020204" pitchFamily="34" charset="-122"/>
              </a:rPr>
              <a:t> </a:t>
            </a:r>
            <a:r>
              <a:rPr lang="en-US" altLang="zh-CN" sz="1800" dirty="0">
                <a:effectLst/>
                <a:latin typeface="微软雅黑" panose="020B0503020204020204" pitchFamily="34" charset="-122"/>
                <a:ea typeface="微软雅黑" panose="020B0503020204020204" pitchFamily="34" charset="-122"/>
              </a:rPr>
              <a:t>Machine Theory of Mind  </a:t>
            </a:r>
            <a:r>
              <a:rPr lang="zh-CN" altLang="zh-CN" sz="1800" dirty="0">
                <a:effectLst/>
                <a:latin typeface="微软雅黑" panose="020B0503020204020204" pitchFamily="34" charset="-122"/>
                <a:ea typeface="微软雅黑" panose="020B0503020204020204" pitchFamily="34" charset="-122"/>
              </a:rPr>
              <a:t>PMLR </a:t>
            </a:r>
            <a:r>
              <a:rPr lang="en-US" altLang="zh-CN" sz="1800" dirty="0">
                <a:effectLst/>
                <a:latin typeface="微软雅黑" panose="020B0503020204020204" pitchFamily="34" charset="-122"/>
                <a:ea typeface="微软雅黑" panose="020B0503020204020204" pitchFamily="34" charset="-122"/>
              </a:rPr>
              <a:t>2018</a:t>
            </a:r>
            <a:endParaRPr lang="zh-CN" altLang="zh-CN" sz="1800" dirty="0">
              <a:effectLst/>
              <a:latin typeface="微软雅黑" panose="020B0503020204020204" pitchFamily="34" charset="-122"/>
              <a:ea typeface="微软雅黑" panose="020B0503020204020204" pitchFamily="34" charset="-122"/>
            </a:endParaRPr>
          </a:p>
        </p:txBody>
      </p:sp>
      <p:pic>
        <p:nvPicPr>
          <p:cNvPr id="3" name="图片 2">
            <a:extLst>
              <a:ext uri="{FF2B5EF4-FFF2-40B4-BE49-F238E27FC236}">
                <a16:creationId xmlns:a16="http://schemas.microsoft.com/office/drawing/2014/main" id="{CC54F154-5B39-429F-B674-0CF694D4C337}"/>
              </a:ext>
            </a:extLst>
          </p:cNvPr>
          <p:cNvPicPr>
            <a:picLocks noChangeAspect="1"/>
          </p:cNvPicPr>
          <p:nvPr/>
        </p:nvPicPr>
        <p:blipFill>
          <a:blip r:embed="rId3"/>
          <a:stretch>
            <a:fillRect/>
          </a:stretch>
        </p:blipFill>
        <p:spPr>
          <a:xfrm>
            <a:off x="723468" y="1525275"/>
            <a:ext cx="5185920" cy="3807450"/>
          </a:xfrm>
          <a:prstGeom prst="rect">
            <a:avLst/>
          </a:prstGeom>
        </p:spPr>
      </p:pic>
      <p:pic>
        <p:nvPicPr>
          <p:cNvPr id="1026" name="Picture 2" descr="past traj_ &#10;action &#10;consumption &#10;current State &#10;successor ">
            <a:extLst>
              <a:ext uri="{FF2B5EF4-FFF2-40B4-BE49-F238E27FC236}">
                <a16:creationId xmlns:a16="http://schemas.microsoft.com/office/drawing/2014/main" id="{F99A51FC-D7AC-44D6-9DD6-E062351407E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39068" y="1207085"/>
            <a:ext cx="4652870" cy="4456270"/>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a:extLst>
              <a:ext uri="{FF2B5EF4-FFF2-40B4-BE49-F238E27FC236}">
                <a16:creationId xmlns:a16="http://schemas.microsoft.com/office/drawing/2014/main" id="{71303E2C-A712-48D2-A1D9-EF425C5EE867}"/>
              </a:ext>
            </a:extLst>
          </p:cNvPr>
          <p:cNvSpPr txBox="1"/>
          <p:nvPr/>
        </p:nvSpPr>
        <p:spPr>
          <a:xfrm>
            <a:off x="580398" y="446576"/>
            <a:ext cx="1500732" cy="461665"/>
          </a:xfrm>
          <a:prstGeom prst="rect">
            <a:avLst/>
          </a:prstGeom>
          <a:noFill/>
        </p:spPr>
        <p:txBody>
          <a:bodyPr wrap="none" rtlCol="0">
            <a:spAutoFit/>
          </a:bodyPr>
          <a:lstStyle/>
          <a:p>
            <a:r>
              <a:rPr lang="en-US" altLang="zh-CN" sz="2400" dirty="0">
                <a:latin typeface="微软雅黑" panose="020B0503020204020204" pitchFamily="34" charset="-122"/>
                <a:ea typeface="微软雅黑" panose="020B0503020204020204" pitchFamily="34" charset="-122"/>
              </a:rPr>
              <a:t>Methods</a:t>
            </a:r>
            <a:endParaRPr lang="zh-CN" altLang="en-US" sz="2400" dirty="0">
              <a:latin typeface="微软雅黑" panose="020B0503020204020204" pitchFamily="34" charset="-122"/>
              <a:ea typeface="微软雅黑" panose="020B0503020204020204" pitchFamily="34" charset="-122"/>
            </a:endParaRPr>
          </a:p>
        </p:txBody>
      </p:sp>
      <p:sp>
        <p:nvSpPr>
          <p:cNvPr id="5" name="灯片编号占位符 4">
            <a:extLst>
              <a:ext uri="{FF2B5EF4-FFF2-40B4-BE49-F238E27FC236}">
                <a16:creationId xmlns:a16="http://schemas.microsoft.com/office/drawing/2014/main" id="{67364172-B631-423F-8CD6-2E0F52AF863D}"/>
              </a:ext>
            </a:extLst>
          </p:cNvPr>
          <p:cNvSpPr>
            <a:spLocks noGrp="1"/>
          </p:cNvSpPr>
          <p:nvPr>
            <p:ph type="sldNum" sz="quarter" idx="12"/>
          </p:nvPr>
        </p:nvSpPr>
        <p:spPr/>
        <p:txBody>
          <a:bodyPr/>
          <a:lstStyle/>
          <a:p>
            <a:fld id="{A93D3011-1899-4CA5-B311-166E41C952BA}" type="slidenum">
              <a:rPr lang="zh-CN" altLang="en-US" smtClean="0"/>
              <a:t>5</a:t>
            </a:fld>
            <a:endParaRPr lang="zh-CN" altLang="en-US"/>
          </a:p>
        </p:txBody>
      </p:sp>
    </p:spTree>
    <p:extLst>
      <p:ext uri="{BB962C8B-B14F-4D97-AF65-F5344CB8AC3E}">
        <p14:creationId xmlns:p14="http://schemas.microsoft.com/office/powerpoint/2010/main" val="3461222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组合 35">
            <a:extLst>
              <a:ext uri="{FF2B5EF4-FFF2-40B4-BE49-F238E27FC236}">
                <a16:creationId xmlns:a16="http://schemas.microsoft.com/office/drawing/2014/main" id="{73C28B2A-CD2A-4E9C-9136-0C3454343907}"/>
              </a:ext>
            </a:extLst>
          </p:cNvPr>
          <p:cNvGrpSpPr/>
          <p:nvPr/>
        </p:nvGrpSpPr>
        <p:grpSpPr>
          <a:xfrm>
            <a:off x="2913896" y="1018174"/>
            <a:ext cx="7623648" cy="5490001"/>
            <a:chOff x="4228004" y="1104587"/>
            <a:chExt cx="7623648" cy="5490001"/>
          </a:xfrm>
        </p:grpSpPr>
        <p:grpSp>
          <p:nvGrpSpPr>
            <p:cNvPr id="14" name="组合 13">
              <a:extLst>
                <a:ext uri="{FF2B5EF4-FFF2-40B4-BE49-F238E27FC236}">
                  <a16:creationId xmlns:a16="http://schemas.microsoft.com/office/drawing/2014/main" id="{CBA77B1A-CA0A-46B5-958B-9B92D1CF5533}"/>
                </a:ext>
              </a:extLst>
            </p:cNvPr>
            <p:cNvGrpSpPr/>
            <p:nvPr/>
          </p:nvGrpSpPr>
          <p:grpSpPr>
            <a:xfrm>
              <a:off x="9007420" y="1939209"/>
              <a:ext cx="2844232" cy="3298249"/>
              <a:chOff x="8979022" y="2264205"/>
              <a:chExt cx="2844232" cy="3298249"/>
            </a:xfrm>
          </p:grpSpPr>
          <p:sp>
            <p:nvSpPr>
              <p:cNvPr id="17" name="Rectangle 25">
                <a:extLst>
                  <a:ext uri="{FF2B5EF4-FFF2-40B4-BE49-F238E27FC236}">
                    <a16:creationId xmlns:a16="http://schemas.microsoft.com/office/drawing/2014/main" id="{5E68B07C-261E-463A-87DD-DEB59F6AB8CD}"/>
                  </a:ext>
                </a:extLst>
              </p:cNvPr>
              <p:cNvSpPr/>
              <p:nvPr/>
            </p:nvSpPr>
            <p:spPr>
              <a:xfrm>
                <a:off x="8979022" y="4441349"/>
                <a:ext cx="2438400" cy="34174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Batch Normalization</a:t>
                </a:r>
              </a:p>
            </p:txBody>
          </p:sp>
          <p:sp>
            <p:nvSpPr>
              <p:cNvPr id="18" name="Rectangle 26">
                <a:extLst>
                  <a:ext uri="{FF2B5EF4-FFF2-40B4-BE49-F238E27FC236}">
                    <a16:creationId xmlns:a16="http://schemas.microsoft.com/office/drawing/2014/main" id="{F07313F8-AFDA-4D1C-95BA-40A2E79442B1}"/>
                  </a:ext>
                </a:extLst>
              </p:cNvPr>
              <p:cNvSpPr/>
              <p:nvPr/>
            </p:nvSpPr>
            <p:spPr>
              <a:xfrm>
                <a:off x="8993221" y="3746426"/>
                <a:ext cx="2438400" cy="34174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ReLu</a:t>
                </a:r>
                <a:endParaRPr lang="en-US" dirty="0"/>
              </a:p>
            </p:txBody>
          </p:sp>
          <p:sp>
            <p:nvSpPr>
              <p:cNvPr id="19" name="Down Arrow 29">
                <a:extLst>
                  <a:ext uri="{FF2B5EF4-FFF2-40B4-BE49-F238E27FC236}">
                    <a16:creationId xmlns:a16="http://schemas.microsoft.com/office/drawing/2014/main" id="{55228E8A-BB45-4133-98EE-EFE1DADC4220}"/>
                  </a:ext>
                </a:extLst>
              </p:cNvPr>
              <p:cNvSpPr/>
              <p:nvPr/>
            </p:nvSpPr>
            <p:spPr>
              <a:xfrm>
                <a:off x="10004259" y="4888424"/>
                <a:ext cx="387926" cy="237215"/>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Down Arrow 30">
                <a:extLst>
                  <a:ext uri="{FF2B5EF4-FFF2-40B4-BE49-F238E27FC236}">
                    <a16:creationId xmlns:a16="http://schemas.microsoft.com/office/drawing/2014/main" id="{97374CF2-6A64-484F-8EE2-144DDEE32A80}"/>
                  </a:ext>
                </a:extLst>
              </p:cNvPr>
              <p:cNvSpPr/>
              <p:nvPr/>
            </p:nvSpPr>
            <p:spPr>
              <a:xfrm>
                <a:off x="10004259" y="4146153"/>
                <a:ext cx="387926" cy="237215"/>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Down Arrow 31">
                <a:extLst>
                  <a:ext uri="{FF2B5EF4-FFF2-40B4-BE49-F238E27FC236}">
                    <a16:creationId xmlns:a16="http://schemas.microsoft.com/office/drawing/2014/main" id="{E9174C82-F3AA-4733-B17E-44759F83BEE0}"/>
                  </a:ext>
                </a:extLst>
              </p:cNvPr>
              <p:cNvSpPr/>
              <p:nvPr/>
            </p:nvSpPr>
            <p:spPr>
              <a:xfrm>
                <a:off x="10004259" y="2758828"/>
                <a:ext cx="387926" cy="237215"/>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9">
                <a:extLst>
                  <a:ext uri="{FF2B5EF4-FFF2-40B4-BE49-F238E27FC236}">
                    <a16:creationId xmlns:a16="http://schemas.microsoft.com/office/drawing/2014/main" id="{BDF6C6D8-6465-4F2D-950B-76506D3DFB84}"/>
                  </a:ext>
                </a:extLst>
              </p:cNvPr>
              <p:cNvSpPr/>
              <p:nvPr/>
            </p:nvSpPr>
            <p:spPr>
              <a:xfrm>
                <a:off x="10004259" y="2264205"/>
                <a:ext cx="387926" cy="387926"/>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x</a:t>
                </a:r>
              </a:p>
            </p:txBody>
          </p:sp>
          <p:sp>
            <p:nvSpPr>
              <p:cNvPr id="23" name="Oval 32">
                <a:extLst>
                  <a:ext uri="{FF2B5EF4-FFF2-40B4-BE49-F238E27FC236}">
                    <a16:creationId xmlns:a16="http://schemas.microsoft.com/office/drawing/2014/main" id="{9BDDEC41-EA53-4916-B8CC-CC4D3FD403E8}"/>
                  </a:ext>
                </a:extLst>
              </p:cNvPr>
              <p:cNvSpPr/>
              <p:nvPr/>
            </p:nvSpPr>
            <p:spPr>
              <a:xfrm>
                <a:off x="10004259" y="5174528"/>
                <a:ext cx="387926" cy="387926"/>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y</a:t>
                </a:r>
              </a:p>
            </p:txBody>
          </p:sp>
          <p:sp>
            <p:nvSpPr>
              <p:cNvPr id="24" name="U-Turn Arrow 15">
                <a:extLst>
                  <a:ext uri="{FF2B5EF4-FFF2-40B4-BE49-F238E27FC236}">
                    <a16:creationId xmlns:a16="http://schemas.microsoft.com/office/drawing/2014/main" id="{09868021-F39E-46FF-85FD-BD216A9F9032}"/>
                  </a:ext>
                </a:extLst>
              </p:cNvPr>
              <p:cNvSpPr/>
              <p:nvPr/>
            </p:nvSpPr>
            <p:spPr>
              <a:xfrm rot="5400000">
                <a:off x="10212723" y="3627063"/>
                <a:ext cx="2126020" cy="1095042"/>
              </a:xfrm>
              <a:prstGeom prst="uturnArrow">
                <a:avLst>
                  <a:gd name="adj1" fmla="val 9663"/>
                  <a:gd name="adj2" fmla="val 9883"/>
                  <a:gd name="adj3" fmla="val 20180"/>
                  <a:gd name="adj4" fmla="val 27099"/>
                  <a:gd name="adj5" fmla="val 10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Rectangle 7">
                <a:extLst>
                  <a:ext uri="{FF2B5EF4-FFF2-40B4-BE49-F238E27FC236}">
                    <a16:creationId xmlns:a16="http://schemas.microsoft.com/office/drawing/2014/main" id="{FCBD5BC3-E49A-456B-B21D-407B55F96B65}"/>
                  </a:ext>
                </a:extLst>
              </p:cNvPr>
              <p:cNvSpPr/>
              <p:nvPr/>
            </p:nvSpPr>
            <p:spPr>
              <a:xfrm>
                <a:off x="8979022" y="3040237"/>
                <a:ext cx="2438400" cy="34174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Convolution</a:t>
                </a:r>
              </a:p>
            </p:txBody>
          </p:sp>
        </p:grpSp>
        <p:sp>
          <p:nvSpPr>
            <p:cNvPr id="3" name="箭头: 右 2">
              <a:extLst>
                <a:ext uri="{FF2B5EF4-FFF2-40B4-BE49-F238E27FC236}">
                  <a16:creationId xmlns:a16="http://schemas.microsoft.com/office/drawing/2014/main" id="{74D1FA78-67C6-4659-960C-933A6BFFED5A}"/>
                </a:ext>
              </a:extLst>
            </p:cNvPr>
            <p:cNvSpPr/>
            <p:nvPr/>
          </p:nvSpPr>
          <p:spPr>
            <a:xfrm flipV="1">
              <a:off x="7746990" y="2824906"/>
              <a:ext cx="941777" cy="270408"/>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grpSp>
          <p:nvGrpSpPr>
            <p:cNvPr id="30" name="组合 29">
              <a:extLst>
                <a:ext uri="{FF2B5EF4-FFF2-40B4-BE49-F238E27FC236}">
                  <a16:creationId xmlns:a16="http://schemas.microsoft.com/office/drawing/2014/main" id="{91F72886-FE20-4A9B-87BA-739F21030D2C}"/>
                </a:ext>
              </a:extLst>
            </p:cNvPr>
            <p:cNvGrpSpPr/>
            <p:nvPr/>
          </p:nvGrpSpPr>
          <p:grpSpPr>
            <a:xfrm>
              <a:off x="4228004" y="1104587"/>
              <a:ext cx="3991495" cy="5490001"/>
              <a:chOff x="3890357" y="1069531"/>
              <a:chExt cx="3991495" cy="5490001"/>
            </a:xfrm>
          </p:grpSpPr>
          <mc:AlternateContent xmlns:mc="http://schemas.openxmlformats.org/markup-compatibility/2006" xmlns:a14="http://schemas.microsoft.com/office/drawing/2010/main">
            <mc:Choice Requires="a14">
              <p:graphicFrame>
                <p:nvGraphicFramePr>
                  <p:cNvPr id="31" name="Diagram 3">
                    <a:extLst>
                      <a:ext uri="{FF2B5EF4-FFF2-40B4-BE49-F238E27FC236}">
                        <a16:creationId xmlns:a16="http://schemas.microsoft.com/office/drawing/2014/main" id="{8E2ADC01-450A-4C45-8AD9-B0BE8D91E8B3}"/>
                      </a:ext>
                    </a:extLst>
                  </p:cNvPr>
                  <p:cNvGraphicFramePr/>
                  <p:nvPr/>
                </p:nvGraphicFramePr>
                <p:xfrm>
                  <a:off x="3890357" y="1773926"/>
                  <a:ext cx="3991495" cy="420024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Choice>
            <mc:Fallback xmlns="">
              <p:graphicFrame>
                <p:nvGraphicFramePr>
                  <p:cNvPr id="31" name="Diagram 3">
                    <a:extLst>
                      <a:ext uri="{FF2B5EF4-FFF2-40B4-BE49-F238E27FC236}">
                        <a16:creationId xmlns:a16="http://schemas.microsoft.com/office/drawing/2014/main" id="{8E2ADC01-450A-4C45-8AD9-B0BE8D91E8B3}"/>
                      </a:ext>
                    </a:extLst>
                  </p:cNvPr>
                  <p:cNvGraphicFramePr/>
                  <p:nvPr/>
                </p:nvGraphicFramePr>
                <p:xfrm>
                  <a:off x="3890357" y="1773926"/>
                  <a:ext cx="3991495" cy="4200245"/>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mc:Fallback>
          </mc:AlternateContent>
          <mc:AlternateContent xmlns:mc="http://schemas.openxmlformats.org/markup-compatibility/2006" xmlns:a14="http://schemas.microsoft.com/office/drawing/2010/main">
            <mc:Choice Requires="a14">
              <p:sp>
                <p:nvSpPr>
                  <p:cNvPr id="32" name="Rectangle 6">
                    <a:extLst>
                      <a:ext uri="{FF2B5EF4-FFF2-40B4-BE49-F238E27FC236}">
                        <a16:creationId xmlns:a16="http://schemas.microsoft.com/office/drawing/2014/main" id="{3FFFF023-5CFD-464B-9F10-409829D37E3D}"/>
                      </a:ext>
                    </a:extLst>
                  </p:cNvPr>
                  <p:cNvSpPr/>
                  <p:nvPr/>
                </p:nvSpPr>
                <p:spPr>
                  <a:xfrm>
                    <a:off x="4711299" y="1069531"/>
                    <a:ext cx="2308920" cy="374911"/>
                  </a:xfrm>
                  <a:prstGeom prst="rect">
                    <a:avLst/>
                  </a:prstGeom>
                </p:spPr>
                <p:txBody>
                  <a:bodyPr wrap="square">
                    <a:spAutoFit/>
                  </a:bodyPr>
                  <a:lstStyle/>
                  <a:p>
                    <a:pPr lvl="0" algn="ct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𝜏</m:t>
                              </m:r>
                            </m:e>
                            <m:sub>
                              <m:r>
                                <a:rPr lang="en-US" i="1">
                                  <a:latin typeface="Cambria Math" panose="02040503050406030204" pitchFamily="18" charset="0"/>
                                </a:rPr>
                                <m:t>𝑖</m:t>
                              </m:r>
                            </m:sub>
                          </m:sSub>
                          <m:r>
                            <a:rPr lang="en-US" i="1">
                              <a:latin typeface="Cambria Math" panose="02040503050406030204" pitchFamily="18" charset="0"/>
                            </a:rPr>
                            <m:t>=</m:t>
                          </m:r>
                          <m:sSubSup>
                            <m:sSubSupPr>
                              <m:ctrlPr>
                                <a:rPr lang="en-US" i="1">
                                  <a:latin typeface="Cambria Math" panose="02040503050406030204" pitchFamily="18" charset="0"/>
                                </a:rPr>
                              </m:ctrlPr>
                            </m:sSubSupPr>
                            <m:e>
                              <m:d>
                                <m:dPr>
                                  <m:begChr m:val="{"/>
                                  <m:endChr m:val="}"/>
                                  <m:ctrlPr>
                                    <a:rPr lang="en-US" i="1">
                                      <a:latin typeface="Cambria Math" panose="02040503050406030204" pitchFamily="18" charset="0"/>
                                    </a:rPr>
                                  </m:ctrlPr>
                                </m:dPr>
                                <m:e>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𝑡</m:t>
                                      </m:r>
                                    </m:sub>
                                  </m:sSub>
                                  <m:r>
                                    <a:rPr lang="en-US" i="1">
                                      <a:latin typeface="Cambria Math" panose="02040503050406030204" pitchFamily="18" charset="0"/>
                                    </a:rPr>
                                    <m:t>)</m:t>
                                  </m:r>
                                </m:e>
                              </m:d>
                            </m:e>
                            <m:sub>
                              <m:r>
                                <a:rPr lang="en-US" i="1">
                                  <a:latin typeface="Cambria Math" panose="02040503050406030204" pitchFamily="18" charset="0"/>
                                </a:rPr>
                                <m:t>𝑡</m:t>
                              </m:r>
                              <m:r>
                                <a:rPr lang="en-US" i="1">
                                  <a:latin typeface="Cambria Math" panose="02040503050406030204" pitchFamily="18" charset="0"/>
                                </a:rPr>
                                <m:t>=0</m:t>
                              </m:r>
                            </m:sub>
                            <m:sup>
                              <m:r>
                                <a:rPr lang="en-US" i="1">
                                  <a:latin typeface="Cambria Math" panose="02040503050406030204" pitchFamily="18" charset="0"/>
                                </a:rPr>
                                <m:t>𝑇</m:t>
                              </m:r>
                            </m:sup>
                          </m:sSubSup>
                        </m:oMath>
                      </m:oMathPara>
                    </a14:m>
                    <a:endParaRPr lang="en-US" dirty="0"/>
                  </a:p>
                </p:txBody>
              </p:sp>
            </mc:Choice>
            <mc:Fallback xmlns="">
              <p:sp>
                <p:nvSpPr>
                  <p:cNvPr id="32" name="Rectangle 6">
                    <a:extLst>
                      <a:ext uri="{FF2B5EF4-FFF2-40B4-BE49-F238E27FC236}">
                        <a16:creationId xmlns:a16="http://schemas.microsoft.com/office/drawing/2014/main" id="{3FFFF023-5CFD-464B-9F10-409829D37E3D}"/>
                      </a:ext>
                    </a:extLst>
                  </p:cNvPr>
                  <p:cNvSpPr>
                    <a:spLocks noRot="1" noChangeAspect="1" noMove="1" noResize="1" noEditPoints="1" noAdjustHandles="1" noChangeArrowheads="1" noChangeShapeType="1" noTextEdit="1"/>
                  </p:cNvSpPr>
                  <p:nvPr/>
                </p:nvSpPr>
                <p:spPr>
                  <a:xfrm>
                    <a:off x="4711299" y="1069531"/>
                    <a:ext cx="2308920" cy="374911"/>
                  </a:xfrm>
                  <a:prstGeom prst="rect">
                    <a:avLst/>
                  </a:prstGeom>
                  <a:blipFill>
                    <a:blip r:embed="rId12"/>
                    <a:stretch>
                      <a:fillRect b="-1290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Rectangle 7">
                    <a:extLst>
                      <a:ext uri="{FF2B5EF4-FFF2-40B4-BE49-F238E27FC236}">
                        <a16:creationId xmlns:a16="http://schemas.microsoft.com/office/drawing/2014/main" id="{FC2EE96B-36BA-4922-9032-E75057E6E54F}"/>
                      </a:ext>
                    </a:extLst>
                  </p:cNvPr>
                  <p:cNvSpPr/>
                  <p:nvPr/>
                </p:nvSpPr>
                <p:spPr>
                  <a:xfrm>
                    <a:off x="4761175" y="6178017"/>
                    <a:ext cx="2308920" cy="381515"/>
                  </a:xfrm>
                  <a:prstGeom prst="rect">
                    <a:avLst/>
                  </a:prstGeom>
                </p:spPr>
                <p:txBody>
                  <a:bodyPr wrap="square">
                    <a:spAutoFit/>
                  </a:bodyPr>
                  <a:lstStyle/>
                  <a:p>
                    <a:pPr lvl="0"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r>
                                <a:rPr lang="en-US" b="0" i="1" smtClean="0">
                                  <a:latin typeface="Cambria Math" panose="02040503050406030204" pitchFamily="18" charset="0"/>
                                </a:rPr>
                                <m:t>𝑐h𝑎𝑟</m:t>
                              </m:r>
                              <m:r>
                                <a:rPr lang="en-US" b="0" i="1" smtClean="0">
                                  <a:latin typeface="Cambria Math" panose="02040503050406030204" pitchFamily="18" charset="0"/>
                                </a:rPr>
                                <m:t>,</m:t>
                              </m:r>
                              <m:r>
                                <a:rPr lang="en-US" b="0" i="1" smtClean="0">
                                  <a:latin typeface="Cambria Math" panose="02040503050406030204" pitchFamily="18" charset="0"/>
                                </a:rPr>
                                <m:t>𝑖</m:t>
                              </m:r>
                            </m:sub>
                          </m:sSub>
                        </m:oMath>
                      </m:oMathPara>
                    </a14:m>
                    <a:endParaRPr lang="en-US" dirty="0"/>
                  </a:p>
                </p:txBody>
              </p:sp>
            </mc:Choice>
            <mc:Fallback xmlns="">
              <p:sp>
                <p:nvSpPr>
                  <p:cNvPr id="33" name="Rectangle 7">
                    <a:extLst>
                      <a:ext uri="{FF2B5EF4-FFF2-40B4-BE49-F238E27FC236}">
                        <a16:creationId xmlns:a16="http://schemas.microsoft.com/office/drawing/2014/main" id="{FC2EE96B-36BA-4922-9032-E75057E6E54F}"/>
                      </a:ext>
                    </a:extLst>
                  </p:cNvPr>
                  <p:cNvSpPr>
                    <a:spLocks noRot="1" noChangeAspect="1" noMove="1" noResize="1" noEditPoints="1" noAdjustHandles="1" noChangeArrowheads="1" noChangeShapeType="1" noTextEdit="1"/>
                  </p:cNvSpPr>
                  <p:nvPr/>
                </p:nvSpPr>
                <p:spPr>
                  <a:xfrm>
                    <a:off x="4761175" y="6178017"/>
                    <a:ext cx="2308920" cy="381515"/>
                  </a:xfrm>
                  <a:prstGeom prst="rect">
                    <a:avLst/>
                  </a:prstGeom>
                  <a:blipFill>
                    <a:blip r:embed="rId13"/>
                    <a:stretch>
                      <a:fillRect/>
                    </a:stretch>
                  </a:blipFill>
                </p:spPr>
                <p:txBody>
                  <a:bodyPr/>
                  <a:lstStyle/>
                  <a:p>
                    <a:r>
                      <a:rPr lang="zh-CN" altLang="en-US">
                        <a:noFill/>
                      </a:rPr>
                      <a:t> </a:t>
                    </a:r>
                  </a:p>
                </p:txBody>
              </p:sp>
            </mc:Fallback>
          </mc:AlternateContent>
          <p:sp>
            <p:nvSpPr>
              <p:cNvPr id="34" name="Down Arrow 14">
                <a:extLst>
                  <a:ext uri="{FF2B5EF4-FFF2-40B4-BE49-F238E27FC236}">
                    <a16:creationId xmlns:a16="http://schemas.microsoft.com/office/drawing/2014/main" id="{424FA74D-C8AA-4849-96BC-DC6429792A9A}"/>
                  </a:ext>
                </a:extLst>
              </p:cNvPr>
              <p:cNvSpPr/>
              <p:nvPr/>
            </p:nvSpPr>
            <p:spPr>
              <a:xfrm>
                <a:off x="5623708" y="5921609"/>
                <a:ext cx="524791" cy="371125"/>
              </a:xfrm>
              <a:prstGeom prst="downArrow">
                <a:avLst>
                  <a:gd name="adj1" fmla="val 50000"/>
                  <a:gd name="adj2" fmla="val 58959"/>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Down Arrow 15">
                <a:extLst>
                  <a:ext uri="{FF2B5EF4-FFF2-40B4-BE49-F238E27FC236}">
                    <a16:creationId xmlns:a16="http://schemas.microsoft.com/office/drawing/2014/main" id="{AB31BA6C-253D-45A0-8851-06D5B1F88A5E}"/>
                  </a:ext>
                </a:extLst>
              </p:cNvPr>
              <p:cNvSpPr/>
              <p:nvPr/>
            </p:nvSpPr>
            <p:spPr>
              <a:xfrm>
                <a:off x="5588245" y="1477499"/>
                <a:ext cx="595718" cy="308968"/>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37" name="Title 1">
            <a:extLst>
              <a:ext uri="{FF2B5EF4-FFF2-40B4-BE49-F238E27FC236}">
                <a16:creationId xmlns:a16="http://schemas.microsoft.com/office/drawing/2014/main" id="{87C9F55A-9602-41AD-95E5-E04948FD4EEA}"/>
              </a:ext>
            </a:extLst>
          </p:cNvPr>
          <p:cNvSpPr>
            <a:spLocks noGrp="1"/>
          </p:cNvSpPr>
          <p:nvPr>
            <p:ph type="title"/>
          </p:nvPr>
        </p:nvSpPr>
        <p:spPr>
          <a:xfrm>
            <a:off x="838200" y="436309"/>
            <a:ext cx="10515600" cy="755577"/>
          </a:xfrm>
        </p:spPr>
        <p:txBody>
          <a:bodyPr>
            <a:normAutofit/>
          </a:bodyPr>
          <a:lstStyle/>
          <a:p>
            <a:r>
              <a:rPr lang="en-US" sz="2400" dirty="0"/>
              <a:t>Char net</a:t>
            </a:r>
          </a:p>
        </p:txBody>
      </p:sp>
      <p:sp>
        <p:nvSpPr>
          <p:cNvPr id="4" name="灯片编号占位符 3">
            <a:extLst>
              <a:ext uri="{FF2B5EF4-FFF2-40B4-BE49-F238E27FC236}">
                <a16:creationId xmlns:a16="http://schemas.microsoft.com/office/drawing/2014/main" id="{AD5C10E6-F6ED-4A72-A53D-D437E33B7385}"/>
              </a:ext>
            </a:extLst>
          </p:cNvPr>
          <p:cNvSpPr>
            <a:spLocks noGrp="1"/>
          </p:cNvSpPr>
          <p:nvPr>
            <p:ph type="sldNum" sz="quarter" idx="12"/>
          </p:nvPr>
        </p:nvSpPr>
        <p:spPr/>
        <p:txBody>
          <a:bodyPr/>
          <a:lstStyle/>
          <a:p>
            <a:fld id="{A93D3011-1899-4CA5-B311-166E41C952BA}" type="slidenum">
              <a:rPr lang="zh-CN" altLang="en-US" smtClean="0"/>
              <a:t>6</a:t>
            </a:fld>
            <a:endParaRPr lang="zh-CN" altLang="en-US"/>
          </a:p>
        </p:txBody>
      </p:sp>
    </p:spTree>
    <p:extLst>
      <p:ext uri="{BB962C8B-B14F-4D97-AF65-F5344CB8AC3E}">
        <p14:creationId xmlns:p14="http://schemas.microsoft.com/office/powerpoint/2010/main" val="39130447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431800"/>
            <a:ext cx="10515600" cy="755577"/>
          </a:xfrm>
        </p:spPr>
        <p:txBody>
          <a:bodyPr>
            <a:normAutofit/>
          </a:bodyPr>
          <a:lstStyle/>
          <a:p>
            <a:r>
              <a:rPr lang="en-US" sz="2400" dirty="0"/>
              <a:t>Spatialization-Concatenation</a:t>
            </a:r>
          </a:p>
        </p:txBody>
      </p:sp>
      <p:grpSp>
        <p:nvGrpSpPr>
          <p:cNvPr id="42" name="Group 41"/>
          <p:cNvGrpSpPr/>
          <p:nvPr/>
        </p:nvGrpSpPr>
        <p:grpSpPr>
          <a:xfrm>
            <a:off x="3979273" y="1461150"/>
            <a:ext cx="7399457" cy="5199021"/>
            <a:chOff x="1792942" y="1570964"/>
            <a:chExt cx="7399457" cy="5199021"/>
          </a:xfrm>
        </p:grpSpPr>
        <p:sp>
          <p:nvSpPr>
            <p:cNvPr id="4" name="Rectangle 3"/>
            <p:cNvSpPr/>
            <p:nvPr/>
          </p:nvSpPr>
          <p:spPr>
            <a:xfrm>
              <a:off x="1792942" y="1819835"/>
              <a:ext cx="2070847" cy="207084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1945342" y="1972235"/>
              <a:ext cx="2070847" cy="207084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097742" y="2124635"/>
              <a:ext cx="2070847" cy="207084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2250142" y="2277035"/>
              <a:ext cx="2070847" cy="207084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2402542" y="2429435"/>
              <a:ext cx="2070847" cy="207084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2554942" y="2581835"/>
              <a:ext cx="2070847" cy="207084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2707342" y="2734235"/>
              <a:ext cx="2070847" cy="207084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2859742" y="2886635"/>
              <a:ext cx="2070847" cy="207084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3012142" y="3039035"/>
              <a:ext cx="2070847" cy="207084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3164542" y="3191435"/>
              <a:ext cx="2070847" cy="207084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3316942" y="3343835"/>
              <a:ext cx="2070847" cy="207084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3469342" y="3496235"/>
              <a:ext cx="2070847" cy="207084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3621742" y="3648635"/>
              <a:ext cx="2070847" cy="207084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3774142" y="3801035"/>
              <a:ext cx="2070847" cy="207084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Left Bracket 29"/>
            <p:cNvSpPr/>
            <p:nvPr/>
          </p:nvSpPr>
          <p:spPr>
            <a:xfrm rot="16200000">
              <a:off x="4774520" y="5111304"/>
              <a:ext cx="219771" cy="2070848"/>
            </a:xfrm>
            <a:prstGeom prst="leftBracket">
              <a:avLst>
                <a:gd name="adj" fmla="val 0"/>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1" name="Left Bracket 30"/>
            <p:cNvSpPr/>
            <p:nvPr/>
          </p:nvSpPr>
          <p:spPr>
            <a:xfrm rot="10800000">
              <a:off x="5931257" y="3810164"/>
              <a:ext cx="187212" cy="2070847"/>
            </a:xfrm>
            <a:prstGeom prst="leftBracket">
              <a:avLst>
                <a:gd name="adj" fmla="val 0"/>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2" name="Left Bracket 31"/>
            <p:cNvSpPr/>
            <p:nvPr/>
          </p:nvSpPr>
          <p:spPr>
            <a:xfrm rot="8058405">
              <a:off x="4052348" y="1651418"/>
              <a:ext cx="287958" cy="628561"/>
            </a:xfrm>
            <a:prstGeom prst="leftBracket">
              <a:avLst>
                <a:gd name="adj" fmla="val 0"/>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3" name="Left Bracket 32"/>
            <p:cNvSpPr/>
            <p:nvPr/>
          </p:nvSpPr>
          <p:spPr>
            <a:xfrm rot="8058405">
              <a:off x="5055390" y="1870847"/>
              <a:ext cx="287958" cy="2155105"/>
            </a:xfrm>
            <a:prstGeom prst="leftBracket">
              <a:avLst>
                <a:gd name="adj" fmla="val 0"/>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6" name="TextBox 35"/>
            <p:cNvSpPr txBox="1"/>
            <p:nvPr/>
          </p:nvSpPr>
          <p:spPr>
            <a:xfrm>
              <a:off x="4336727" y="1570964"/>
              <a:ext cx="4440575" cy="369332"/>
            </a:xfrm>
            <a:prstGeom prst="rect">
              <a:avLst/>
            </a:prstGeom>
            <a:noFill/>
          </p:spPr>
          <p:txBody>
            <a:bodyPr wrap="none" rtlCol="0">
              <a:spAutoFit/>
            </a:bodyPr>
            <a:lstStyle/>
            <a:p>
              <a:r>
                <a:rPr lang="en-US" dirty="0"/>
                <a:t>5 potential actions (up, down, left, right, </a:t>
              </a:r>
              <a:r>
                <a:rPr lang="en-US" altLang="zh-CN" dirty="0"/>
                <a:t>eat</a:t>
              </a:r>
              <a:r>
                <a:rPr lang="en-US" dirty="0"/>
                <a:t>)</a:t>
              </a:r>
            </a:p>
          </p:txBody>
        </p:sp>
        <p:sp>
          <p:nvSpPr>
            <p:cNvPr id="37" name="TextBox 36"/>
            <p:cNvSpPr txBox="1"/>
            <p:nvPr/>
          </p:nvSpPr>
          <p:spPr>
            <a:xfrm>
              <a:off x="5381740" y="2533600"/>
              <a:ext cx="3810659" cy="369332"/>
            </a:xfrm>
            <a:prstGeom prst="rect">
              <a:avLst/>
            </a:prstGeom>
            <a:noFill/>
          </p:spPr>
          <p:txBody>
            <a:bodyPr wrap="none" rtlCol="0">
              <a:spAutoFit/>
            </a:bodyPr>
            <a:lstStyle/>
            <a:p>
              <a:r>
                <a:rPr lang="en-US" dirty="0"/>
                <a:t>K potential goals (wall, object, agent…)</a:t>
              </a:r>
            </a:p>
          </p:txBody>
        </p:sp>
        <p:sp>
          <p:nvSpPr>
            <p:cNvPr id="40" name="TextBox 39"/>
            <p:cNvSpPr txBox="1"/>
            <p:nvPr/>
          </p:nvSpPr>
          <p:spPr>
            <a:xfrm>
              <a:off x="6341531" y="4856277"/>
              <a:ext cx="418704" cy="369332"/>
            </a:xfrm>
            <a:prstGeom prst="rect">
              <a:avLst/>
            </a:prstGeom>
            <a:noFill/>
          </p:spPr>
          <p:txBody>
            <a:bodyPr wrap="none" rtlCol="0">
              <a:spAutoFit/>
            </a:bodyPr>
            <a:lstStyle/>
            <a:p>
              <a:r>
                <a:rPr lang="en-US" dirty="0"/>
                <a:t>11</a:t>
              </a:r>
            </a:p>
          </p:txBody>
        </p:sp>
        <p:sp>
          <p:nvSpPr>
            <p:cNvPr id="41" name="TextBox 40"/>
            <p:cNvSpPr txBox="1"/>
            <p:nvPr/>
          </p:nvSpPr>
          <p:spPr>
            <a:xfrm>
              <a:off x="4896547" y="6400653"/>
              <a:ext cx="418704" cy="369332"/>
            </a:xfrm>
            <a:prstGeom prst="rect">
              <a:avLst/>
            </a:prstGeom>
            <a:noFill/>
          </p:spPr>
          <p:txBody>
            <a:bodyPr wrap="none" rtlCol="0">
              <a:spAutoFit/>
            </a:bodyPr>
            <a:lstStyle/>
            <a:p>
              <a:r>
                <a:rPr lang="en-US" dirty="0"/>
                <a:t>11</a:t>
              </a:r>
            </a:p>
          </p:txBody>
        </p:sp>
      </p:grpSp>
      <p:sp>
        <p:nvSpPr>
          <p:cNvPr id="27" name="文本框 26">
            <a:extLst>
              <a:ext uri="{FF2B5EF4-FFF2-40B4-BE49-F238E27FC236}">
                <a16:creationId xmlns:a16="http://schemas.microsoft.com/office/drawing/2014/main" id="{8B0DDB77-60FD-46F0-AA26-F50047646486}"/>
              </a:ext>
            </a:extLst>
          </p:cNvPr>
          <p:cNvSpPr txBox="1"/>
          <p:nvPr/>
        </p:nvSpPr>
        <p:spPr>
          <a:xfrm>
            <a:off x="650209" y="6306479"/>
            <a:ext cx="6096912" cy="369332"/>
          </a:xfrm>
          <a:prstGeom prst="rect">
            <a:avLst/>
          </a:prstGeom>
          <a:noFill/>
        </p:spPr>
        <p:txBody>
          <a:bodyPr wrap="square">
            <a:spAutoFit/>
          </a:bodyPr>
          <a:lstStyle/>
          <a:p>
            <a:pPr marL="0" marR="0">
              <a:spcBef>
                <a:spcPts val="0"/>
              </a:spcBef>
              <a:spcAft>
                <a:spcPts val="0"/>
              </a:spcAft>
            </a:pPr>
            <a:r>
              <a:rPr lang="en-US" altLang="zh-CN" sz="1800" dirty="0">
                <a:effectLst/>
                <a:ea typeface="Microsoft YaHei" panose="020B0503020204020204" pitchFamily="34" charset="-122"/>
              </a:rPr>
              <a:t> </a:t>
            </a:r>
            <a:r>
              <a:rPr lang="en-US" altLang="zh-CN" sz="1800" dirty="0">
                <a:effectLst/>
                <a:latin typeface="微软雅黑" panose="020B0503020204020204" pitchFamily="34" charset="-122"/>
                <a:ea typeface="微软雅黑" panose="020B0503020204020204" pitchFamily="34" charset="-122"/>
              </a:rPr>
              <a:t>Machine Theory of Mind  </a:t>
            </a:r>
            <a:r>
              <a:rPr lang="zh-CN" altLang="zh-CN" sz="1800" dirty="0">
                <a:effectLst/>
                <a:latin typeface="微软雅黑" panose="020B0503020204020204" pitchFamily="34" charset="-122"/>
                <a:ea typeface="微软雅黑" panose="020B0503020204020204" pitchFamily="34" charset="-122"/>
              </a:rPr>
              <a:t>PMLR </a:t>
            </a:r>
            <a:r>
              <a:rPr lang="en-US" altLang="zh-CN" sz="1800" dirty="0">
                <a:effectLst/>
                <a:latin typeface="微软雅黑" panose="020B0503020204020204" pitchFamily="34" charset="-122"/>
                <a:ea typeface="微软雅黑" panose="020B0503020204020204" pitchFamily="34" charset="-122"/>
              </a:rPr>
              <a:t>2018</a:t>
            </a:r>
            <a:endParaRPr lang="zh-CN" altLang="zh-CN" sz="1800" dirty="0">
              <a:effectLst/>
              <a:latin typeface="微软雅黑" panose="020B0503020204020204" pitchFamily="34" charset="-122"/>
              <a:ea typeface="微软雅黑" panose="020B0503020204020204" pitchFamily="34" charset="-122"/>
            </a:endParaRPr>
          </a:p>
        </p:txBody>
      </p:sp>
      <p:pic>
        <p:nvPicPr>
          <p:cNvPr id="16" name="图片 15">
            <a:extLst>
              <a:ext uri="{FF2B5EF4-FFF2-40B4-BE49-F238E27FC236}">
                <a16:creationId xmlns:a16="http://schemas.microsoft.com/office/drawing/2014/main" id="{5CEDAD2A-A1F8-4DB5-A565-D9EAC034D714}"/>
              </a:ext>
            </a:extLst>
          </p:cNvPr>
          <p:cNvPicPr>
            <a:picLocks noChangeAspect="1"/>
          </p:cNvPicPr>
          <p:nvPr/>
        </p:nvPicPr>
        <p:blipFill>
          <a:blip r:embed="rId3"/>
          <a:stretch>
            <a:fillRect/>
          </a:stretch>
        </p:blipFill>
        <p:spPr>
          <a:xfrm>
            <a:off x="509471" y="2008094"/>
            <a:ext cx="3165983" cy="2924840"/>
          </a:xfrm>
          <a:prstGeom prst="rect">
            <a:avLst/>
          </a:prstGeom>
        </p:spPr>
      </p:pic>
      <p:sp>
        <p:nvSpPr>
          <p:cNvPr id="18" name="灯片编号占位符 17">
            <a:extLst>
              <a:ext uri="{FF2B5EF4-FFF2-40B4-BE49-F238E27FC236}">
                <a16:creationId xmlns:a16="http://schemas.microsoft.com/office/drawing/2014/main" id="{B0B1ADE0-317A-483B-A28F-B52A6E29EF8D}"/>
              </a:ext>
            </a:extLst>
          </p:cNvPr>
          <p:cNvSpPr>
            <a:spLocks noGrp="1"/>
          </p:cNvSpPr>
          <p:nvPr>
            <p:ph type="sldNum" sz="quarter" idx="12"/>
          </p:nvPr>
        </p:nvSpPr>
        <p:spPr/>
        <p:txBody>
          <a:bodyPr/>
          <a:lstStyle/>
          <a:p>
            <a:fld id="{A93D3011-1899-4CA5-B311-166E41C952BA}" type="slidenum">
              <a:rPr lang="zh-CN" altLang="en-US" smtClean="0"/>
              <a:t>7</a:t>
            </a:fld>
            <a:endParaRPr lang="zh-CN" altLang="en-US"/>
          </a:p>
        </p:txBody>
      </p:sp>
    </p:spTree>
    <p:extLst>
      <p:ext uri="{BB962C8B-B14F-4D97-AF65-F5344CB8AC3E}">
        <p14:creationId xmlns:p14="http://schemas.microsoft.com/office/powerpoint/2010/main" val="6443469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4E659050-F7FC-4FC4-A4ED-E6D8E6B64090}"/>
              </a:ext>
            </a:extLst>
          </p:cNvPr>
          <p:cNvGrpSpPr/>
          <p:nvPr/>
        </p:nvGrpSpPr>
        <p:grpSpPr>
          <a:xfrm>
            <a:off x="3793503" y="788033"/>
            <a:ext cx="3991495" cy="5490001"/>
            <a:chOff x="3890357" y="1069531"/>
            <a:chExt cx="3991495" cy="5490001"/>
          </a:xfrm>
        </p:grpSpPr>
        <mc:AlternateContent xmlns:mc="http://schemas.openxmlformats.org/markup-compatibility/2006" xmlns:a14="http://schemas.microsoft.com/office/drawing/2010/main">
          <mc:Choice Requires="a14">
            <p:graphicFrame>
              <p:nvGraphicFramePr>
                <p:cNvPr id="5" name="Diagram 3">
                  <a:extLst>
                    <a:ext uri="{FF2B5EF4-FFF2-40B4-BE49-F238E27FC236}">
                      <a16:creationId xmlns:a16="http://schemas.microsoft.com/office/drawing/2014/main" id="{4BAB0FCB-1957-4FB8-A94F-DAAFE738EB19}"/>
                    </a:ext>
                  </a:extLst>
                </p:cNvPr>
                <p:cNvGraphicFramePr/>
                <p:nvPr/>
              </p:nvGraphicFramePr>
              <p:xfrm>
                <a:off x="3890357" y="1773926"/>
                <a:ext cx="3991495" cy="42002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mc:Choice>
          <mc:Fallback xmlns="">
            <p:graphicFrame>
              <p:nvGraphicFramePr>
                <p:cNvPr id="5" name="Diagram 3">
                  <a:extLst>
                    <a:ext uri="{FF2B5EF4-FFF2-40B4-BE49-F238E27FC236}">
                      <a16:creationId xmlns:a16="http://schemas.microsoft.com/office/drawing/2014/main" id="{4BAB0FCB-1957-4FB8-A94F-DAAFE738EB19}"/>
                    </a:ext>
                  </a:extLst>
                </p:cNvPr>
                <p:cNvGraphicFramePr/>
                <p:nvPr/>
              </p:nvGraphicFramePr>
              <p:xfrm>
                <a:off x="3890357" y="1773926"/>
                <a:ext cx="3991495" cy="4200245"/>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mc:Fallback>
        </mc:AlternateContent>
        <mc:AlternateContent xmlns:mc="http://schemas.openxmlformats.org/markup-compatibility/2006" xmlns:a14="http://schemas.microsoft.com/office/drawing/2010/main">
          <mc:Choice Requires="a14">
            <p:sp>
              <p:nvSpPr>
                <p:cNvPr id="6" name="Rectangle 6">
                  <a:extLst>
                    <a:ext uri="{FF2B5EF4-FFF2-40B4-BE49-F238E27FC236}">
                      <a16:creationId xmlns:a16="http://schemas.microsoft.com/office/drawing/2014/main" id="{CAF5CA91-DE63-4DCE-851C-E83F5957B55E}"/>
                    </a:ext>
                  </a:extLst>
                </p:cNvPr>
                <p:cNvSpPr/>
                <p:nvPr/>
              </p:nvSpPr>
              <p:spPr>
                <a:xfrm>
                  <a:off x="4711299" y="1069531"/>
                  <a:ext cx="2308920" cy="374911"/>
                </a:xfrm>
                <a:prstGeom prst="rect">
                  <a:avLst/>
                </a:prstGeom>
              </p:spPr>
              <p:txBody>
                <a:bodyPr wrap="square">
                  <a:spAutoFit/>
                </a:bodyPr>
                <a:lstStyle/>
                <a:p>
                  <a:pPr lvl="0"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𝜏</m:t>
                            </m:r>
                          </m:e>
                          <m:sub>
                            <m:r>
                              <a:rPr lang="en-US" i="1">
                                <a:latin typeface="Cambria Math" panose="02040503050406030204" pitchFamily="18" charset="0"/>
                              </a:rPr>
                              <m:t>𝑖</m:t>
                            </m:r>
                          </m:sub>
                        </m:sSub>
                        <m:r>
                          <a:rPr lang="en-US" i="1">
                            <a:latin typeface="Cambria Math" panose="02040503050406030204" pitchFamily="18" charset="0"/>
                          </a:rPr>
                          <m:t>=</m:t>
                        </m:r>
                        <m:sSubSup>
                          <m:sSubSupPr>
                            <m:ctrlPr>
                              <a:rPr lang="en-US" i="1">
                                <a:latin typeface="Cambria Math" panose="02040503050406030204" pitchFamily="18" charset="0"/>
                              </a:rPr>
                            </m:ctrlPr>
                          </m:sSubSupPr>
                          <m:e>
                            <m:d>
                              <m:dPr>
                                <m:begChr m:val="{"/>
                                <m:endChr m:val="}"/>
                                <m:ctrlPr>
                                  <a:rPr lang="en-US" i="1">
                                    <a:latin typeface="Cambria Math" panose="02040503050406030204" pitchFamily="18" charset="0"/>
                                  </a:rPr>
                                </m:ctrlPr>
                              </m:dPr>
                              <m:e>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𝑡</m:t>
                                    </m:r>
                                  </m:sub>
                                </m:sSub>
                                <m:r>
                                  <a:rPr lang="en-US" i="1">
                                    <a:latin typeface="Cambria Math" panose="02040503050406030204" pitchFamily="18" charset="0"/>
                                  </a:rPr>
                                  <m:t>)</m:t>
                                </m:r>
                              </m:e>
                            </m:d>
                          </m:e>
                          <m:sub>
                            <m:r>
                              <a:rPr lang="en-US" i="1">
                                <a:latin typeface="Cambria Math" panose="02040503050406030204" pitchFamily="18" charset="0"/>
                              </a:rPr>
                              <m:t>𝑡</m:t>
                            </m:r>
                            <m:r>
                              <a:rPr lang="en-US" i="1">
                                <a:latin typeface="Cambria Math" panose="02040503050406030204" pitchFamily="18" charset="0"/>
                              </a:rPr>
                              <m:t>=0</m:t>
                            </m:r>
                          </m:sub>
                          <m:sup>
                            <m:r>
                              <a:rPr lang="en-US" b="0" i="1" smtClean="0">
                                <a:latin typeface="Cambria Math" panose="02040503050406030204" pitchFamily="18" charset="0"/>
                              </a:rPr>
                              <m:t>𝑇</m:t>
                            </m:r>
                          </m:sup>
                        </m:sSubSup>
                      </m:oMath>
                    </m:oMathPara>
                  </a14:m>
                  <a:endParaRPr lang="en-US" dirty="0"/>
                </a:p>
              </p:txBody>
            </p:sp>
          </mc:Choice>
          <mc:Fallback xmlns="">
            <p:sp>
              <p:nvSpPr>
                <p:cNvPr id="6" name="Rectangle 6">
                  <a:extLst>
                    <a:ext uri="{FF2B5EF4-FFF2-40B4-BE49-F238E27FC236}">
                      <a16:creationId xmlns:a16="http://schemas.microsoft.com/office/drawing/2014/main" id="{CAF5CA91-DE63-4DCE-851C-E83F5957B55E}"/>
                    </a:ext>
                  </a:extLst>
                </p:cNvPr>
                <p:cNvSpPr>
                  <a:spLocks noRot="1" noChangeAspect="1" noMove="1" noResize="1" noEditPoints="1" noAdjustHandles="1" noChangeArrowheads="1" noChangeShapeType="1" noTextEdit="1"/>
                </p:cNvSpPr>
                <p:nvPr/>
              </p:nvSpPr>
              <p:spPr>
                <a:xfrm>
                  <a:off x="4711299" y="1069531"/>
                  <a:ext cx="2308920" cy="374911"/>
                </a:xfrm>
                <a:prstGeom prst="rect">
                  <a:avLst/>
                </a:prstGeom>
                <a:blipFill>
                  <a:blip r:embed="rId11"/>
                  <a:stretch>
                    <a:fillRect b="-1290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Rectangle 7">
                  <a:extLst>
                    <a:ext uri="{FF2B5EF4-FFF2-40B4-BE49-F238E27FC236}">
                      <a16:creationId xmlns:a16="http://schemas.microsoft.com/office/drawing/2014/main" id="{790C4329-D870-428E-BBDD-10A151524B40}"/>
                    </a:ext>
                  </a:extLst>
                </p:cNvPr>
                <p:cNvSpPr/>
                <p:nvPr/>
              </p:nvSpPr>
              <p:spPr>
                <a:xfrm>
                  <a:off x="4761175" y="6178017"/>
                  <a:ext cx="2308920" cy="381515"/>
                </a:xfrm>
                <a:prstGeom prst="rect">
                  <a:avLst/>
                </a:prstGeom>
              </p:spPr>
              <p:txBody>
                <a:bodyPr wrap="square">
                  <a:spAutoFit/>
                </a:bodyPr>
                <a:lstStyle/>
                <a:p>
                  <a:pPr lvl="0"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r>
                              <a:rPr lang="en-US" b="0" i="1" smtClean="0">
                                <a:latin typeface="Cambria Math" panose="02040503050406030204" pitchFamily="18" charset="0"/>
                              </a:rPr>
                              <m:t>𝑚𝑒𝑛𝑡𝑎𝑙</m:t>
                            </m:r>
                            <m:r>
                              <a:rPr lang="en-US" b="0" i="1" smtClean="0">
                                <a:latin typeface="Cambria Math" panose="02040503050406030204" pitchFamily="18" charset="0"/>
                              </a:rPr>
                              <m:t>,</m:t>
                            </m:r>
                            <m:r>
                              <a:rPr lang="en-US" b="0" i="1" smtClean="0">
                                <a:latin typeface="Cambria Math" panose="02040503050406030204" pitchFamily="18" charset="0"/>
                              </a:rPr>
                              <m:t>𝑖</m:t>
                            </m:r>
                          </m:sub>
                        </m:sSub>
                      </m:oMath>
                    </m:oMathPara>
                  </a14:m>
                  <a:endParaRPr lang="en-US" dirty="0"/>
                </a:p>
              </p:txBody>
            </p:sp>
          </mc:Choice>
          <mc:Fallback xmlns="">
            <p:sp>
              <p:nvSpPr>
                <p:cNvPr id="7" name="Rectangle 7">
                  <a:extLst>
                    <a:ext uri="{FF2B5EF4-FFF2-40B4-BE49-F238E27FC236}">
                      <a16:creationId xmlns:a16="http://schemas.microsoft.com/office/drawing/2014/main" id="{790C4329-D870-428E-BBDD-10A151524B40}"/>
                    </a:ext>
                  </a:extLst>
                </p:cNvPr>
                <p:cNvSpPr>
                  <a:spLocks noRot="1" noChangeAspect="1" noMove="1" noResize="1" noEditPoints="1" noAdjustHandles="1" noChangeArrowheads="1" noChangeShapeType="1" noTextEdit="1"/>
                </p:cNvSpPr>
                <p:nvPr/>
              </p:nvSpPr>
              <p:spPr>
                <a:xfrm>
                  <a:off x="4761175" y="6178017"/>
                  <a:ext cx="2308920" cy="381515"/>
                </a:xfrm>
                <a:prstGeom prst="rect">
                  <a:avLst/>
                </a:prstGeom>
                <a:blipFill>
                  <a:blip r:embed="rId12"/>
                  <a:stretch>
                    <a:fillRect/>
                  </a:stretch>
                </a:blipFill>
              </p:spPr>
              <p:txBody>
                <a:bodyPr/>
                <a:lstStyle/>
                <a:p>
                  <a:r>
                    <a:rPr lang="zh-CN" altLang="en-US">
                      <a:noFill/>
                    </a:rPr>
                    <a:t> </a:t>
                  </a:r>
                </a:p>
              </p:txBody>
            </p:sp>
          </mc:Fallback>
        </mc:AlternateContent>
        <p:sp>
          <p:nvSpPr>
            <p:cNvPr id="8" name="Down Arrow 14">
              <a:extLst>
                <a:ext uri="{FF2B5EF4-FFF2-40B4-BE49-F238E27FC236}">
                  <a16:creationId xmlns:a16="http://schemas.microsoft.com/office/drawing/2014/main" id="{E638D197-0088-416E-975D-E6DD053FEB01}"/>
                </a:ext>
              </a:extLst>
            </p:cNvPr>
            <p:cNvSpPr/>
            <p:nvPr/>
          </p:nvSpPr>
          <p:spPr>
            <a:xfrm>
              <a:off x="5623708" y="5921609"/>
              <a:ext cx="524791" cy="371125"/>
            </a:xfrm>
            <a:prstGeom prst="downArrow">
              <a:avLst>
                <a:gd name="adj1" fmla="val 50000"/>
                <a:gd name="adj2" fmla="val 58959"/>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Down Arrow 15">
              <a:extLst>
                <a:ext uri="{FF2B5EF4-FFF2-40B4-BE49-F238E27FC236}">
                  <a16:creationId xmlns:a16="http://schemas.microsoft.com/office/drawing/2014/main" id="{205140CD-81D9-490A-AF48-96D9DAA315C0}"/>
                </a:ext>
              </a:extLst>
            </p:cNvPr>
            <p:cNvSpPr/>
            <p:nvPr/>
          </p:nvSpPr>
          <p:spPr>
            <a:xfrm>
              <a:off x="5588245" y="1477499"/>
              <a:ext cx="595718" cy="308968"/>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Title 1">
            <a:extLst>
              <a:ext uri="{FF2B5EF4-FFF2-40B4-BE49-F238E27FC236}">
                <a16:creationId xmlns:a16="http://schemas.microsoft.com/office/drawing/2014/main" id="{26109F4D-E924-4A30-A4B0-8F870143781E}"/>
              </a:ext>
            </a:extLst>
          </p:cNvPr>
          <p:cNvSpPr>
            <a:spLocks noGrp="1"/>
          </p:cNvSpPr>
          <p:nvPr>
            <p:ph type="title"/>
          </p:nvPr>
        </p:nvSpPr>
        <p:spPr>
          <a:xfrm>
            <a:off x="838200" y="431800"/>
            <a:ext cx="10515600" cy="755577"/>
          </a:xfrm>
        </p:spPr>
        <p:txBody>
          <a:bodyPr>
            <a:normAutofit/>
          </a:bodyPr>
          <a:lstStyle/>
          <a:p>
            <a:r>
              <a:rPr lang="en-US" sz="2400" dirty="0"/>
              <a:t>Mental net</a:t>
            </a:r>
          </a:p>
        </p:txBody>
      </p:sp>
      <p:sp>
        <p:nvSpPr>
          <p:cNvPr id="3" name="灯片编号占位符 2">
            <a:extLst>
              <a:ext uri="{FF2B5EF4-FFF2-40B4-BE49-F238E27FC236}">
                <a16:creationId xmlns:a16="http://schemas.microsoft.com/office/drawing/2014/main" id="{8199ED44-FACA-4F88-8ED0-CA8A2BC7C516}"/>
              </a:ext>
            </a:extLst>
          </p:cNvPr>
          <p:cNvSpPr>
            <a:spLocks noGrp="1"/>
          </p:cNvSpPr>
          <p:nvPr>
            <p:ph type="sldNum" sz="quarter" idx="12"/>
          </p:nvPr>
        </p:nvSpPr>
        <p:spPr/>
        <p:txBody>
          <a:bodyPr/>
          <a:lstStyle/>
          <a:p>
            <a:fld id="{A93D3011-1899-4CA5-B311-166E41C952BA}" type="slidenum">
              <a:rPr lang="zh-CN" altLang="en-US" smtClean="0"/>
              <a:t>8</a:t>
            </a:fld>
            <a:endParaRPr lang="zh-CN" altLang="en-US"/>
          </a:p>
        </p:txBody>
      </p:sp>
    </p:spTree>
    <p:extLst>
      <p:ext uri="{BB962C8B-B14F-4D97-AF65-F5344CB8AC3E}">
        <p14:creationId xmlns:p14="http://schemas.microsoft.com/office/powerpoint/2010/main" val="22848677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a:extLst>
              <a:ext uri="{FF2B5EF4-FFF2-40B4-BE49-F238E27FC236}">
                <a16:creationId xmlns:a16="http://schemas.microsoft.com/office/drawing/2014/main" id="{4E513873-D6C7-4AF9-898A-B87C93260404}"/>
              </a:ext>
            </a:extLst>
          </p:cNvPr>
          <p:cNvGrpSpPr/>
          <p:nvPr/>
        </p:nvGrpSpPr>
        <p:grpSpPr>
          <a:xfrm>
            <a:off x="1993064" y="3673229"/>
            <a:ext cx="1959152" cy="2507960"/>
            <a:chOff x="1882898" y="3040237"/>
            <a:chExt cx="2452599" cy="3147219"/>
          </a:xfrm>
        </p:grpSpPr>
        <p:sp>
          <p:nvSpPr>
            <p:cNvPr id="4" name="Rectangle 25">
              <a:extLst>
                <a:ext uri="{FF2B5EF4-FFF2-40B4-BE49-F238E27FC236}">
                  <a16:creationId xmlns:a16="http://schemas.microsoft.com/office/drawing/2014/main" id="{7E471A5E-1C8D-4E61-934D-433BA96743BB}"/>
                </a:ext>
              </a:extLst>
            </p:cNvPr>
            <p:cNvSpPr/>
            <p:nvPr/>
          </p:nvSpPr>
          <p:spPr>
            <a:xfrm>
              <a:off x="1882898" y="4441349"/>
              <a:ext cx="2438400" cy="34174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Average pooling</a:t>
              </a:r>
              <a:endParaRPr lang="en-US" dirty="0"/>
            </a:p>
          </p:txBody>
        </p:sp>
        <p:sp>
          <p:nvSpPr>
            <p:cNvPr id="5" name="Rectangle 26">
              <a:extLst>
                <a:ext uri="{FF2B5EF4-FFF2-40B4-BE49-F238E27FC236}">
                  <a16:creationId xmlns:a16="http://schemas.microsoft.com/office/drawing/2014/main" id="{A3589542-0E7B-42DA-9CD7-FE981EC70813}"/>
                </a:ext>
              </a:extLst>
            </p:cNvPr>
            <p:cNvSpPr/>
            <p:nvPr/>
          </p:nvSpPr>
          <p:spPr>
            <a:xfrm>
              <a:off x="1897097" y="3746426"/>
              <a:ext cx="2438400" cy="34174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Rel</a:t>
              </a:r>
              <a:r>
                <a:rPr lang="en-US" altLang="zh-CN" dirty="0" err="1"/>
                <a:t>u</a:t>
              </a:r>
              <a:endParaRPr lang="en-US" dirty="0"/>
            </a:p>
          </p:txBody>
        </p:sp>
        <p:sp>
          <p:nvSpPr>
            <p:cNvPr id="6" name="Down Arrow 29">
              <a:extLst>
                <a:ext uri="{FF2B5EF4-FFF2-40B4-BE49-F238E27FC236}">
                  <a16:creationId xmlns:a16="http://schemas.microsoft.com/office/drawing/2014/main" id="{7B486878-C5B8-4547-BBE9-7C775F8CBCDA}"/>
                </a:ext>
              </a:extLst>
            </p:cNvPr>
            <p:cNvSpPr/>
            <p:nvPr/>
          </p:nvSpPr>
          <p:spPr>
            <a:xfrm>
              <a:off x="2908135" y="4888424"/>
              <a:ext cx="387926" cy="237215"/>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own Arrow 30">
              <a:extLst>
                <a:ext uri="{FF2B5EF4-FFF2-40B4-BE49-F238E27FC236}">
                  <a16:creationId xmlns:a16="http://schemas.microsoft.com/office/drawing/2014/main" id="{D338085E-6C61-4029-9415-BB4A9331B4FC}"/>
                </a:ext>
              </a:extLst>
            </p:cNvPr>
            <p:cNvSpPr/>
            <p:nvPr/>
          </p:nvSpPr>
          <p:spPr>
            <a:xfrm>
              <a:off x="2908135" y="4146153"/>
              <a:ext cx="387926" cy="237215"/>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32">
              <a:extLst>
                <a:ext uri="{FF2B5EF4-FFF2-40B4-BE49-F238E27FC236}">
                  <a16:creationId xmlns:a16="http://schemas.microsoft.com/office/drawing/2014/main" id="{43D4FC3A-3E22-4C65-AE80-46123EC390D4}"/>
                </a:ext>
              </a:extLst>
            </p:cNvPr>
            <p:cNvSpPr/>
            <p:nvPr/>
          </p:nvSpPr>
          <p:spPr>
            <a:xfrm>
              <a:off x="2908135" y="5799530"/>
              <a:ext cx="387926" cy="387926"/>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sz="1800" dirty="0">
                  <a:effectLst/>
                  <a:ea typeface="Microsoft YaHei" panose="020B0503020204020204" pitchFamily="34" charset="-122"/>
                </a:rPr>
                <a:t>π</a:t>
              </a:r>
              <a:endParaRPr lang="en-US" dirty="0"/>
            </a:p>
          </p:txBody>
        </p:sp>
        <p:sp>
          <p:nvSpPr>
            <p:cNvPr id="11" name="Rectangle 7">
              <a:extLst>
                <a:ext uri="{FF2B5EF4-FFF2-40B4-BE49-F238E27FC236}">
                  <a16:creationId xmlns:a16="http://schemas.microsoft.com/office/drawing/2014/main" id="{6CBE9998-B056-4390-BC98-023656337DA4}"/>
                </a:ext>
              </a:extLst>
            </p:cNvPr>
            <p:cNvSpPr/>
            <p:nvPr/>
          </p:nvSpPr>
          <p:spPr>
            <a:xfrm>
              <a:off x="1882898" y="3040237"/>
              <a:ext cx="2438400" cy="34174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Convolution</a:t>
              </a:r>
            </a:p>
          </p:txBody>
        </p:sp>
        <p:sp>
          <p:nvSpPr>
            <p:cNvPr id="12" name="Rectangle 25">
              <a:extLst>
                <a:ext uri="{FF2B5EF4-FFF2-40B4-BE49-F238E27FC236}">
                  <a16:creationId xmlns:a16="http://schemas.microsoft.com/office/drawing/2014/main" id="{7D7BB3E7-AA7B-48D1-B2E6-B98E142CFF7B}"/>
                </a:ext>
              </a:extLst>
            </p:cNvPr>
            <p:cNvSpPr/>
            <p:nvPr/>
          </p:nvSpPr>
          <p:spPr>
            <a:xfrm>
              <a:off x="1882898" y="5151126"/>
              <a:ext cx="2438400" cy="34174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FC  &amp; </a:t>
              </a:r>
              <a:r>
                <a:rPr lang="en-US" altLang="zh-CN" dirty="0" err="1"/>
                <a:t>softmax</a:t>
              </a:r>
              <a:endParaRPr lang="en-US" dirty="0"/>
            </a:p>
          </p:txBody>
        </p:sp>
        <p:sp>
          <p:nvSpPr>
            <p:cNvPr id="13" name="Down Arrow 30">
              <a:extLst>
                <a:ext uri="{FF2B5EF4-FFF2-40B4-BE49-F238E27FC236}">
                  <a16:creationId xmlns:a16="http://schemas.microsoft.com/office/drawing/2014/main" id="{50ABE500-F9AD-4E7C-B074-71D2D1B6D7D0}"/>
                </a:ext>
              </a:extLst>
            </p:cNvPr>
            <p:cNvSpPr/>
            <p:nvPr/>
          </p:nvSpPr>
          <p:spPr>
            <a:xfrm>
              <a:off x="2908135" y="3460783"/>
              <a:ext cx="387926" cy="237215"/>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Down Arrow 29">
              <a:extLst>
                <a:ext uri="{FF2B5EF4-FFF2-40B4-BE49-F238E27FC236}">
                  <a16:creationId xmlns:a16="http://schemas.microsoft.com/office/drawing/2014/main" id="{E4046951-257F-4914-B05F-3C6199403637}"/>
                </a:ext>
              </a:extLst>
            </p:cNvPr>
            <p:cNvSpPr/>
            <p:nvPr/>
          </p:nvSpPr>
          <p:spPr>
            <a:xfrm>
              <a:off x="2908135" y="5524452"/>
              <a:ext cx="387926" cy="237215"/>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 name="组合 1">
            <a:extLst>
              <a:ext uri="{FF2B5EF4-FFF2-40B4-BE49-F238E27FC236}">
                <a16:creationId xmlns:a16="http://schemas.microsoft.com/office/drawing/2014/main" id="{A24B212F-159D-4AB2-AD1F-DBD4E27B6E40}"/>
              </a:ext>
            </a:extLst>
          </p:cNvPr>
          <p:cNvGrpSpPr/>
          <p:nvPr/>
        </p:nvGrpSpPr>
        <p:grpSpPr>
          <a:xfrm>
            <a:off x="7952044" y="3659648"/>
            <a:ext cx="1947810" cy="2723807"/>
            <a:chOff x="7952044" y="3659648"/>
            <a:chExt cx="1947810" cy="2723807"/>
          </a:xfrm>
        </p:grpSpPr>
        <p:sp>
          <p:nvSpPr>
            <p:cNvPr id="14" name="Rectangle 25">
              <a:extLst>
                <a:ext uri="{FF2B5EF4-FFF2-40B4-BE49-F238E27FC236}">
                  <a16:creationId xmlns:a16="http://schemas.microsoft.com/office/drawing/2014/main" id="{48B8134E-C980-4674-A03E-4FD2F6741E93}"/>
                </a:ext>
              </a:extLst>
            </p:cNvPr>
            <p:cNvSpPr/>
            <p:nvPr/>
          </p:nvSpPr>
          <p:spPr>
            <a:xfrm>
              <a:off x="7952044" y="4823149"/>
              <a:ext cx="1914138" cy="28378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Convolution</a:t>
              </a:r>
            </a:p>
          </p:txBody>
        </p:sp>
        <p:sp>
          <p:nvSpPr>
            <p:cNvPr id="15" name="Rectangle 26">
              <a:extLst>
                <a:ext uri="{FF2B5EF4-FFF2-40B4-BE49-F238E27FC236}">
                  <a16:creationId xmlns:a16="http://schemas.microsoft.com/office/drawing/2014/main" id="{1543A68C-9881-4677-851D-F589C893DDED}"/>
                </a:ext>
              </a:extLst>
            </p:cNvPr>
            <p:cNvSpPr/>
            <p:nvPr/>
          </p:nvSpPr>
          <p:spPr>
            <a:xfrm>
              <a:off x="7963190" y="4246076"/>
              <a:ext cx="1914138" cy="283789"/>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Rel</a:t>
              </a:r>
              <a:r>
                <a:rPr lang="en-US" altLang="zh-CN" dirty="0" err="1"/>
                <a:t>u</a:t>
              </a:r>
              <a:endParaRPr lang="en-US" dirty="0"/>
            </a:p>
          </p:txBody>
        </p:sp>
        <p:sp>
          <p:nvSpPr>
            <p:cNvPr id="16" name="Down Arrow 29">
              <a:extLst>
                <a:ext uri="{FF2B5EF4-FFF2-40B4-BE49-F238E27FC236}">
                  <a16:creationId xmlns:a16="http://schemas.microsoft.com/office/drawing/2014/main" id="{876D6916-854A-4435-9221-C20121C7E616}"/>
                </a:ext>
              </a:extLst>
            </p:cNvPr>
            <p:cNvSpPr/>
            <p:nvPr/>
          </p:nvSpPr>
          <p:spPr>
            <a:xfrm>
              <a:off x="8756852" y="5194406"/>
              <a:ext cx="304521" cy="196986"/>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Down Arrow 30">
              <a:extLst>
                <a:ext uri="{FF2B5EF4-FFF2-40B4-BE49-F238E27FC236}">
                  <a16:creationId xmlns:a16="http://schemas.microsoft.com/office/drawing/2014/main" id="{EF76FD3E-7785-4768-896A-83020CCA29E7}"/>
                </a:ext>
              </a:extLst>
            </p:cNvPr>
            <p:cNvSpPr/>
            <p:nvPr/>
          </p:nvSpPr>
          <p:spPr>
            <a:xfrm>
              <a:off x="8756852" y="4578014"/>
              <a:ext cx="304521" cy="196986"/>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32">
              <a:extLst>
                <a:ext uri="{FF2B5EF4-FFF2-40B4-BE49-F238E27FC236}">
                  <a16:creationId xmlns:a16="http://schemas.microsoft.com/office/drawing/2014/main" id="{DD3476AE-CC40-4E7A-ABE9-D3B3EA812962}"/>
                </a:ext>
              </a:extLst>
            </p:cNvPr>
            <p:cNvSpPr/>
            <p:nvPr/>
          </p:nvSpPr>
          <p:spPr>
            <a:xfrm>
              <a:off x="8610600" y="5929365"/>
              <a:ext cx="478972" cy="454090"/>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100" dirty="0"/>
                <a:t>SR</a:t>
              </a:r>
              <a:endParaRPr lang="en-US" sz="1100" dirty="0"/>
            </a:p>
          </p:txBody>
        </p:sp>
        <p:sp>
          <p:nvSpPr>
            <p:cNvPr id="21" name="Rectangle 7">
              <a:extLst>
                <a:ext uri="{FF2B5EF4-FFF2-40B4-BE49-F238E27FC236}">
                  <a16:creationId xmlns:a16="http://schemas.microsoft.com/office/drawing/2014/main" id="{D6A5E790-A132-4251-B76D-1FEF75C3EEDF}"/>
                </a:ext>
              </a:extLst>
            </p:cNvPr>
            <p:cNvSpPr/>
            <p:nvPr/>
          </p:nvSpPr>
          <p:spPr>
            <a:xfrm>
              <a:off x="7952044" y="3659648"/>
              <a:ext cx="1914138" cy="28378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Convolution</a:t>
              </a:r>
            </a:p>
          </p:txBody>
        </p:sp>
        <p:sp>
          <p:nvSpPr>
            <p:cNvPr id="22" name="Rectangle 25">
              <a:extLst>
                <a:ext uri="{FF2B5EF4-FFF2-40B4-BE49-F238E27FC236}">
                  <a16:creationId xmlns:a16="http://schemas.microsoft.com/office/drawing/2014/main" id="{233AEF09-9855-42A4-8302-4375E2D68C88}"/>
                </a:ext>
              </a:extLst>
            </p:cNvPr>
            <p:cNvSpPr/>
            <p:nvPr/>
          </p:nvSpPr>
          <p:spPr>
            <a:xfrm>
              <a:off x="7985716" y="5412557"/>
              <a:ext cx="1914138" cy="28378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softmax</a:t>
              </a:r>
              <a:endParaRPr lang="en-US" dirty="0"/>
            </a:p>
          </p:txBody>
        </p:sp>
        <p:sp>
          <p:nvSpPr>
            <p:cNvPr id="23" name="Down Arrow 30">
              <a:extLst>
                <a:ext uri="{FF2B5EF4-FFF2-40B4-BE49-F238E27FC236}">
                  <a16:creationId xmlns:a16="http://schemas.microsoft.com/office/drawing/2014/main" id="{00F2C631-A4E3-41F0-97EC-32371D0993E4}"/>
                </a:ext>
              </a:extLst>
            </p:cNvPr>
            <p:cNvSpPr/>
            <p:nvPr/>
          </p:nvSpPr>
          <p:spPr>
            <a:xfrm>
              <a:off x="8756852" y="4008875"/>
              <a:ext cx="304521" cy="196986"/>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6" name="Down Arrow 29">
            <a:extLst>
              <a:ext uri="{FF2B5EF4-FFF2-40B4-BE49-F238E27FC236}">
                <a16:creationId xmlns:a16="http://schemas.microsoft.com/office/drawing/2014/main" id="{12002E6D-DA3D-45C7-B59E-737743AA12EA}"/>
              </a:ext>
            </a:extLst>
          </p:cNvPr>
          <p:cNvSpPr/>
          <p:nvPr/>
        </p:nvSpPr>
        <p:spPr>
          <a:xfrm>
            <a:off x="8726333" y="5727334"/>
            <a:ext cx="304521" cy="196986"/>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组合 28">
            <a:extLst>
              <a:ext uri="{FF2B5EF4-FFF2-40B4-BE49-F238E27FC236}">
                <a16:creationId xmlns:a16="http://schemas.microsoft.com/office/drawing/2014/main" id="{CAD36ACE-4865-4D43-9B1B-17B41F2F024B}"/>
              </a:ext>
            </a:extLst>
          </p:cNvPr>
          <p:cNvGrpSpPr/>
          <p:nvPr/>
        </p:nvGrpSpPr>
        <p:grpSpPr>
          <a:xfrm>
            <a:off x="4888017" y="3673229"/>
            <a:ext cx="1959152" cy="2507960"/>
            <a:chOff x="1882898" y="3040237"/>
            <a:chExt cx="2452599" cy="3147219"/>
          </a:xfrm>
        </p:grpSpPr>
        <p:sp>
          <p:nvSpPr>
            <p:cNvPr id="30" name="Rectangle 25">
              <a:extLst>
                <a:ext uri="{FF2B5EF4-FFF2-40B4-BE49-F238E27FC236}">
                  <a16:creationId xmlns:a16="http://schemas.microsoft.com/office/drawing/2014/main" id="{02C95C33-66D6-4281-AD38-596663E0ED13}"/>
                </a:ext>
              </a:extLst>
            </p:cNvPr>
            <p:cNvSpPr/>
            <p:nvPr/>
          </p:nvSpPr>
          <p:spPr>
            <a:xfrm>
              <a:off x="1882898" y="4441349"/>
              <a:ext cx="2438400" cy="34174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Average pooling</a:t>
              </a:r>
              <a:endParaRPr lang="en-US" dirty="0"/>
            </a:p>
          </p:txBody>
        </p:sp>
        <p:sp>
          <p:nvSpPr>
            <p:cNvPr id="31" name="Rectangle 26">
              <a:extLst>
                <a:ext uri="{FF2B5EF4-FFF2-40B4-BE49-F238E27FC236}">
                  <a16:creationId xmlns:a16="http://schemas.microsoft.com/office/drawing/2014/main" id="{D1307989-2C65-4D4D-89E2-0BAFF0E3B258}"/>
                </a:ext>
              </a:extLst>
            </p:cNvPr>
            <p:cNvSpPr/>
            <p:nvPr/>
          </p:nvSpPr>
          <p:spPr>
            <a:xfrm>
              <a:off x="1897097" y="3746426"/>
              <a:ext cx="2438400" cy="34174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Rel</a:t>
              </a:r>
              <a:r>
                <a:rPr lang="en-US" altLang="zh-CN" dirty="0" err="1"/>
                <a:t>u</a:t>
              </a:r>
              <a:endParaRPr lang="en-US" dirty="0"/>
            </a:p>
          </p:txBody>
        </p:sp>
        <p:sp>
          <p:nvSpPr>
            <p:cNvPr id="32" name="Down Arrow 29">
              <a:extLst>
                <a:ext uri="{FF2B5EF4-FFF2-40B4-BE49-F238E27FC236}">
                  <a16:creationId xmlns:a16="http://schemas.microsoft.com/office/drawing/2014/main" id="{1E7DF9DD-D01B-4CFC-832C-FE8CF17D28D0}"/>
                </a:ext>
              </a:extLst>
            </p:cNvPr>
            <p:cNvSpPr/>
            <p:nvPr/>
          </p:nvSpPr>
          <p:spPr>
            <a:xfrm>
              <a:off x="2908135" y="4888424"/>
              <a:ext cx="387926" cy="237215"/>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Down Arrow 30">
              <a:extLst>
                <a:ext uri="{FF2B5EF4-FFF2-40B4-BE49-F238E27FC236}">
                  <a16:creationId xmlns:a16="http://schemas.microsoft.com/office/drawing/2014/main" id="{DA931CCA-D8E8-4FFB-AE44-003A42DBBBD6}"/>
                </a:ext>
              </a:extLst>
            </p:cNvPr>
            <p:cNvSpPr/>
            <p:nvPr/>
          </p:nvSpPr>
          <p:spPr>
            <a:xfrm>
              <a:off x="2908135" y="4146153"/>
              <a:ext cx="387926" cy="237215"/>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2">
              <a:extLst>
                <a:ext uri="{FF2B5EF4-FFF2-40B4-BE49-F238E27FC236}">
                  <a16:creationId xmlns:a16="http://schemas.microsoft.com/office/drawing/2014/main" id="{E6EDB8D4-488E-4822-8B64-1189EAF74D5D}"/>
                </a:ext>
              </a:extLst>
            </p:cNvPr>
            <p:cNvSpPr/>
            <p:nvPr/>
          </p:nvSpPr>
          <p:spPr>
            <a:xfrm>
              <a:off x="2908135" y="5799530"/>
              <a:ext cx="387926" cy="387926"/>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c</a:t>
              </a:r>
              <a:endParaRPr lang="en-US" dirty="0"/>
            </a:p>
          </p:txBody>
        </p:sp>
        <p:sp>
          <p:nvSpPr>
            <p:cNvPr id="37" name="Rectangle 7">
              <a:extLst>
                <a:ext uri="{FF2B5EF4-FFF2-40B4-BE49-F238E27FC236}">
                  <a16:creationId xmlns:a16="http://schemas.microsoft.com/office/drawing/2014/main" id="{5DC83BD9-7804-4836-A79E-41E8994A5EF8}"/>
                </a:ext>
              </a:extLst>
            </p:cNvPr>
            <p:cNvSpPr/>
            <p:nvPr/>
          </p:nvSpPr>
          <p:spPr>
            <a:xfrm>
              <a:off x="1882898" y="3040237"/>
              <a:ext cx="2438400" cy="34174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Convolution</a:t>
              </a:r>
            </a:p>
          </p:txBody>
        </p:sp>
        <p:sp>
          <p:nvSpPr>
            <p:cNvPr id="38" name="Rectangle 25">
              <a:extLst>
                <a:ext uri="{FF2B5EF4-FFF2-40B4-BE49-F238E27FC236}">
                  <a16:creationId xmlns:a16="http://schemas.microsoft.com/office/drawing/2014/main" id="{59F25FD8-E23B-4F45-B44A-A9355579F8B9}"/>
                </a:ext>
              </a:extLst>
            </p:cNvPr>
            <p:cNvSpPr/>
            <p:nvPr/>
          </p:nvSpPr>
          <p:spPr>
            <a:xfrm>
              <a:off x="1882898" y="5151126"/>
              <a:ext cx="2438400" cy="34174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FC &amp; sigmoid</a:t>
              </a:r>
              <a:endParaRPr lang="en-US" dirty="0"/>
            </a:p>
          </p:txBody>
        </p:sp>
        <p:sp>
          <p:nvSpPr>
            <p:cNvPr id="39" name="Down Arrow 30">
              <a:extLst>
                <a:ext uri="{FF2B5EF4-FFF2-40B4-BE49-F238E27FC236}">
                  <a16:creationId xmlns:a16="http://schemas.microsoft.com/office/drawing/2014/main" id="{0EFEF598-B887-4909-83A3-A6F805FF3A9A}"/>
                </a:ext>
              </a:extLst>
            </p:cNvPr>
            <p:cNvSpPr/>
            <p:nvPr/>
          </p:nvSpPr>
          <p:spPr>
            <a:xfrm>
              <a:off x="2908135" y="3460783"/>
              <a:ext cx="387926" cy="237215"/>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Down Arrow 29">
              <a:extLst>
                <a:ext uri="{FF2B5EF4-FFF2-40B4-BE49-F238E27FC236}">
                  <a16:creationId xmlns:a16="http://schemas.microsoft.com/office/drawing/2014/main" id="{682CFF42-0071-4FA5-A4B9-645F366C3991}"/>
                </a:ext>
              </a:extLst>
            </p:cNvPr>
            <p:cNvSpPr/>
            <p:nvPr/>
          </p:nvSpPr>
          <p:spPr>
            <a:xfrm>
              <a:off x="2908135" y="5524452"/>
              <a:ext cx="387926" cy="237215"/>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3" name="矩形 42">
            <a:extLst>
              <a:ext uri="{FF2B5EF4-FFF2-40B4-BE49-F238E27FC236}">
                <a16:creationId xmlns:a16="http://schemas.microsoft.com/office/drawing/2014/main" id="{C83CCF2A-1BCD-49DD-B15D-B54212309F1B}"/>
              </a:ext>
            </a:extLst>
          </p:cNvPr>
          <p:cNvSpPr/>
          <p:nvPr/>
        </p:nvSpPr>
        <p:spPr>
          <a:xfrm>
            <a:off x="7176165" y="841272"/>
            <a:ext cx="1470992" cy="792000"/>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2000" dirty="0">
                <a:solidFill>
                  <a:schemeClr val="tx1"/>
                </a:solidFill>
              </a:rPr>
              <a:t>Current state</a:t>
            </a:r>
            <a:endParaRPr kumimoji="1" lang="zh-TW" altLang="en-US" sz="2000" dirty="0">
              <a:solidFill>
                <a:schemeClr val="tx1"/>
              </a:solidFill>
            </a:endParaRPr>
          </a:p>
        </p:txBody>
      </p:sp>
      <p:sp>
        <p:nvSpPr>
          <p:cNvPr id="44" name="矩形 43">
            <a:extLst>
              <a:ext uri="{FF2B5EF4-FFF2-40B4-BE49-F238E27FC236}">
                <a16:creationId xmlns:a16="http://schemas.microsoft.com/office/drawing/2014/main" id="{3A02515F-FDCF-4442-91E1-8F0EAB59AC06}"/>
              </a:ext>
            </a:extLst>
          </p:cNvPr>
          <p:cNvSpPr/>
          <p:nvPr/>
        </p:nvSpPr>
        <p:spPr>
          <a:xfrm>
            <a:off x="2752002" y="885869"/>
            <a:ext cx="1508466" cy="747403"/>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2000" dirty="0">
                <a:solidFill>
                  <a:schemeClr val="tx1"/>
                </a:solidFill>
              </a:rPr>
              <a:t>Mental net</a:t>
            </a:r>
            <a:endParaRPr kumimoji="1" lang="zh-TW" altLang="en-US" sz="2000" dirty="0">
              <a:solidFill>
                <a:schemeClr val="tx1"/>
              </a:solidFill>
            </a:endParaRPr>
          </a:p>
        </p:txBody>
      </p:sp>
      <p:sp>
        <p:nvSpPr>
          <p:cNvPr id="45" name="矩形 44">
            <a:extLst>
              <a:ext uri="{FF2B5EF4-FFF2-40B4-BE49-F238E27FC236}">
                <a16:creationId xmlns:a16="http://schemas.microsoft.com/office/drawing/2014/main" id="{63E17783-1FC1-4E4F-86CC-1ABD8198EE97}"/>
              </a:ext>
            </a:extLst>
          </p:cNvPr>
          <p:cNvSpPr/>
          <p:nvPr/>
        </p:nvSpPr>
        <p:spPr>
          <a:xfrm>
            <a:off x="4888017" y="847273"/>
            <a:ext cx="1508466" cy="792000"/>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2000" dirty="0">
                <a:solidFill>
                  <a:schemeClr val="tx1"/>
                </a:solidFill>
              </a:rPr>
              <a:t>Char net</a:t>
            </a:r>
            <a:endParaRPr kumimoji="1" lang="zh-TW" altLang="en-US" sz="2000" dirty="0">
              <a:solidFill>
                <a:schemeClr val="tx1"/>
              </a:solidFill>
            </a:endParaRPr>
          </a:p>
        </p:txBody>
      </p:sp>
      <p:sp>
        <p:nvSpPr>
          <p:cNvPr id="47" name="矩形 46">
            <a:extLst>
              <a:ext uri="{FF2B5EF4-FFF2-40B4-BE49-F238E27FC236}">
                <a16:creationId xmlns:a16="http://schemas.microsoft.com/office/drawing/2014/main" id="{16F1D0D8-996D-4BC6-951A-26001A2061A5}"/>
              </a:ext>
            </a:extLst>
          </p:cNvPr>
          <p:cNvSpPr/>
          <p:nvPr/>
        </p:nvSpPr>
        <p:spPr>
          <a:xfrm>
            <a:off x="4256383" y="2158812"/>
            <a:ext cx="3144073" cy="497434"/>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2400" dirty="0" err="1">
                <a:solidFill>
                  <a:schemeClr val="tx1"/>
                </a:solidFill>
              </a:rPr>
              <a:t>restnet</a:t>
            </a:r>
            <a:endParaRPr kumimoji="1" lang="zh-TW" altLang="en-US" sz="2400" dirty="0">
              <a:solidFill>
                <a:schemeClr val="tx1"/>
              </a:solidFill>
            </a:endParaRPr>
          </a:p>
        </p:txBody>
      </p:sp>
      <p:sp>
        <p:nvSpPr>
          <p:cNvPr id="48" name="左大括弧 75">
            <a:extLst>
              <a:ext uri="{FF2B5EF4-FFF2-40B4-BE49-F238E27FC236}">
                <a16:creationId xmlns:a16="http://schemas.microsoft.com/office/drawing/2014/main" id="{256E0F82-FAF3-4BE0-84C3-64D26A7CEE41}"/>
              </a:ext>
            </a:extLst>
          </p:cNvPr>
          <p:cNvSpPr/>
          <p:nvPr/>
        </p:nvSpPr>
        <p:spPr>
          <a:xfrm rot="16200000">
            <a:off x="5622503" y="-862765"/>
            <a:ext cx="247383" cy="5477095"/>
          </a:xfrm>
          <a:prstGeom prst="leftBrace">
            <a:avLst/>
          </a:prstGeom>
          <a:ln w="38100"/>
        </p:spPr>
        <p:style>
          <a:lnRef idx="1">
            <a:schemeClr val="dk1"/>
          </a:lnRef>
          <a:fillRef idx="0">
            <a:schemeClr val="dk1"/>
          </a:fillRef>
          <a:effectRef idx="0">
            <a:schemeClr val="dk1"/>
          </a:effectRef>
          <a:fontRef idx="minor">
            <a:schemeClr val="tx1"/>
          </a:fontRef>
        </p:style>
        <p:txBody>
          <a:bodyPr rtlCol="0" anchor="ctr"/>
          <a:lstStyle/>
          <a:p>
            <a:pPr algn="ctr"/>
            <a:endParaRPr kumimoji="1" lang="zh-TW" altLang="en-US"/>
          </a:p>
        </p:txBody>
      </p:sp>
      <p:sp>
        <p:nvSpPr>
          <p:cNvPr id="49" name="箭头: 下 48">
            <a:extLst>
              <a:ext uri="{FF2B5EF4-FFF2-40B4-BE49-F238E27FC236}">
                <a16:creationId xmlns:a16="http://schemas.microsoft.com/office/drawing/2014/main" id="{E9E413E6-F9B7-4D84-B2FF-C53C3E079925}"/>
              </a:ext>
            </a:extLst>
          </p:cNvPr>
          <p:cNvSpPr/>
          <p:nvPr/>
        </p:nvSpPr>
        <p:spPr>
          <a:xfrm>
            <a:off x="5706983" y="2826180"/>
            <a:ext cx="139476" cy="602678"/>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ln w="0"/>
              <a:solidFill>
                <a:schemeClr val="tx1"/>
              </a:solidFill>
              <a:effectLst>
                <a:outerShdw blurRad="38100" dist="19050" dir="2700000" algn="tl" rotWithShape="0">
                  <a:schemeClr val="dk1">
                    <a:alpha val="40000"/>
                  </a:schemeClr>
                </a:outerShdw>
              </a:effectLst>
            </a:endParaRPr>
          </a:p>
        </p:txBody>
      </p:sp>
      <p:sp>
        <p:nvSpPr>
          <p:cNvPr id="3" name="灯片编号占位符 2">
            <a:extLst>
              <a:ext uri="{FF2B5EF4-FFF2-40B4-BE49-F238E27FC236}">
                <a16:creationId xmlns:a16="http://schemas.microsoft.com/office/drawing/2014/main" id="{9089C3FF-66E2-4269-A752-1C0AD7549C2E}"/>
              </a:ext>
            </a:extLst>
          </p:cNvPr>
          <p:cNvSpPr>
            <a:spLocks noGrp="1"/>
          </p:cNvSpPr>
          <p:nvPr>
            <p:ph type="sldNum" sz="quarter" idx="12"/>
          </p:nvPr>
        </p:nvSpPr>
        <p:spPr/>
        <p:txBody>
          <a:bodyPr/>
          <a:lstStyle/>
          <a:p>
            <a:fld id="{A93D3011-1899-4CA5-B311-166E41C952BA}" type="slidenum">
              <a:rPr lang="zh-CN" altLang="en-US" smtClean="0"/>
              <a:t>9</a:t>
            </a:fld>
            <a:endParaRPr lang="zh-CN" altLang="en-US"/>
          </a:p>
        </p:txBody>
      </p:sp>
    </p:spTree>
    <p:extLst>
      <p:ext uri="{BB962C8B-B14F-4D97-AF65-F5344CB8AC3E}">
        <p14:creationId xmlns:p14="http://schemas.microsoft.com/office/powerpoint/2010/main" val="120550371"/>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1147</TotalTime>
  <Words>2876</Words>
  <Application>Microsoft Office PowerPoint</Application>
  <PresentationFormat>宽屏</PresentationFormat>
  <Paragraphs>263</Paragraphs>
  <Slides>30</Slides>
  <Notes>28</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30</vt:i4>
      </vt:variant>
    </vt:vector>
  </HeadingPairs>
  <TitlesOfParts>
    <vt:vector size="39" baseType="lpstr">
      <vt:lpstr>PingFang SC</vt:lpstr>
      <vt:lpstr>等线</vt:lpstr>
      <vt:lpstr>等线 Light</vt:lpstr>
      <vt:lpstr>微软雅黑</vt:lpstr>
      <vt:lpstr>微软雅黑</vt:lpstr>
      <vt:lpstr>Arial</vt:lpstr>
      <vt:lpstr>Calibri</vt:lpstr>
      <vt:lpstr>Cambria Math</vt:lpstr>
      <vt:lpstr>Office 主题​​</vt:lpstr>
      <vt:lpstr>Machine theory of mind</vt:lpstr>
      <vt:lpstr>PowerPoint 演示文稿</vt:lpstr>
      <vt:lpstr>PowerPoint 演示文稿</vt:lpstr>
      <vt:lpstr>PowerPoint 演示文稿</vt:lpstr>
      <vt:lpstr>PowerPoint 演示文稿</vt:lpstr>
      <vt:lpstr>Char net</vt:lpstr>
      <vt:lpstr>Spatialization-Concatenation</vt:lpstr>
      <vt:lpstr>Mental net</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1937927717@qq.com</dc:creator>
  <cp:lastModifiedBy>1937927717@qq.com</cp:lastModifiedBy>
  <cp:revision>17</cp:revision>
  <dcterms:created xsi:type="dcterms:W3CDTF">2021-12-11T02:46:14Z</dcterms:created>
  <dcterms:modified xsi:type="dcterms:W3CDTF">2021-12-13T08:20:49Z</dcterms:modified>
</cp:coreProperties>
</file>